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97" r:id="rId5"/>
    <p:sldId id="305" r:id="rId6"/>
    <p:sldId id="304" r:id="rId7"/>
    <p:sldId id="295" r:id="rId8"/>
    <p:sldId id="307" r:id="rId9"/>
    <p:sldId id="306" r:id="rId10"/>
    <p:sldId id="313" r:id="rId11"/>
    <p:sldId id="308" r:id="rId12"/>
    <p:sldId id="394" r:id="rId13"/>
    <p:sldId id="386" r:id="rId14"/>
    <p:sldId id="319" r:id="rId15"/>
    <p:sldId id="360" r:id="rId16"/>
    <p:sldId id="404" r:id="rId17"/>
    <p:sldId id="405" r:id="rId18"/>
    <p:sldId id="406" r:id="rId19"/>
    <p:sldId id="380" r:id="rId20"/>
    <p:sldId id="384" r:id="rId21"/>
    <p:sldId id="340" r:id="rId22"/>
    <p:sldId id="387" r:id="rId23"/>
    <p:sldId id="363" r:id="rId24"/>
    <p:sldId id="398" r:id="rId25"/>
    <p:sldId id="399" r:id="rId26"/>
    <p:sldId id="400" r:id="rId27"/>
    <p:sldId id="401" r:id="rId28"/>
    <p:sldId id="402" r:id="rId29"/>
    <p:sldId id="403" r:id="rId30"/>
    <p:sldId id="339" r:id="rId31"/>
    <p:sldId id="381" r:id="rId32"/>
    <p:sldId id="383" r:id="rId33"/>
    <p:sldId id="389" r:id="rId34"/>
    <p:sldId id="314" r:id="rId35"/>
    <p:sldId id="392" r:id="rId36"/>
    <p:sldId id="396" r:id="rId37"/>
    <p:sldId id="385" r:id="rId38"/>
    <p:sldId id="395" r:id="rId39"/>
    <p:sldId id="390" r:id="rId40"/>
    <p:sldId id="391" r:id="rId41"/>
    <p:sldId id="302" r:id="rId42"/>
    <p:sldId id="323" r:id="rId43"/>
    <p:sldId id="259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28">
          <p15:clr>
            <a:srgbClr val="A4A3A4"/>
          </p15:clr>
        </p15:guide>
        <p15:guide id="2" orient="horz" pos="411">
          <p15:clr>
            <a:srgbClr val="A4A3A4"/>
          </p15:clr>
        </p15:guide>
        <p15:guide id="3" pos="2880">
          <p15:clr>
            <a:srgbClr val="A4A3A4"/>
          </p15:clr>
        </p15:guide>
        <p15:guide id="4" pos="419">
          <p15:clr>
            <a:srgbClr val="A4A3A4"/>
          </p15:clr>
        </p15:guide>
        <p15:guide id="5" pos="5349">
          <p15:clr>
            <a:srgbClr val="A4A3A4"/>
          </p15:clr>
        </p15:guide>
        <p15:guide id="6" orient="horz" pos="546">
          <p15:clr>
            <a:srgbClr val="A4A3A4"/>
          </p15:clr>
        </p15:guide>
        <p15:guide id="7" pos="48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loes de Wit" initials="MdW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5E7"/>
    <a:srgbClr val="9470A4"/>
    <a:srgbClr val="FFFFFF"/>
    <a:srgbClr val="7BAA61"/>
    <a:srgbClr val="D5E8D4"/>
    <a:srgbClr val="034EA2"/>
    <a:srgbClr val="00A75C"/>
    <a:srgbClr val="41BE85"/>
    <a:srgbClr val="06AE4E"/>
    <a:srgbClr val="364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110"/>
      </p:cViewPr>
      <p:guideLst>
        <p:guide orient="horz" pos="2828"/>
        <p:guide orient="horz" pos="411"/>
        <p:guide pos="2880"/>
        <p:guide pos="419"/>
        <p:guide pos="5349"/>
        <p:guide orient="horz" pos="546"/>
        <p:guide pos="4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48218-B190-B747-A6EF-AA9A3586EAD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9484A1F-FC19-DF4D-AB07-44666556B09E}">
      <dgm:prSet phldrT="[Tekst]"/>
      <dgm:spPr/>
      <dgm:t>
        <a:bodyPr/>
        <a:lstStyle/>
        <a:p>
          <a:r>
            <a:rPr lang="nl-NL" err="1"/>
            <a:t>Notified</a:t>
          </a:r>
          <a:r>
            <a:rPr lang="nl-NL"/>
            <a:t> Pull (</a:t>
          </a:r>
          <a:r>
            <a:rPr lang="nl-NL" err="1"/>
            <a:t>eOverdracht</a:t>
          </a:r>
          <a:r>
            <a:rPr lang="nl-NL"/>
            <a:t>, TANP)</a:t>
          </a:r>
        </a:p>
      </dgm:t>
    </dgm:pt>
    <dgm:pt modelId="{665D63F1-A5AD-7942-A0E5-65DCA478FC36}" type="parTrans" cxnId="{F2F57A73-7664-2943-9F31-01BEE439E2E5}">
      <dgm:prSet/>
      <dgm:spPr/>
      <dgm:t>
        <a:bodyPr/>
        <a:lstStyle/>
        <a:p>
          <a:endParaRPr lang="nl-NL"/>
        </a:p>
      </dgm:t>
    </dgm:pt>
    <dgm:pt modelId="{F57E2A8F-AA18-ED49-A977-A63D2FCF365D}" type="sibTrans" cxnId="{F2F57A73-7664-2943-9F31-01BEE439E2E5}">
      <dgm:prSet/>
      <dgm:spPr/>
      <dgm:t>
        <a:bodyPr/>
        <a:lstStyle/>
        <a:p>
          <a:endParaRPr lang="nl-NL"/>
        </a:p>
      </dgm:t>
    </dgm:pt>
    <dgm:pt modelId="{12845BF4-71DE-AD41-AF99-7F1869EBB08E}">
      <dgm:prSet phldrT="[Tekst]"/>
      <dgm:spPr/>
      <dgm:t>
        <a:bodyPr/>
        <a:lstStyle/>
        <a:p>
          <a:r>
            <a:rPr lang="nl-NL"/>
            <a:t>HL7 WGM 2023 november: </a:t>
          </a:r>
          <a:r>
            <a:rPr lang="nl-NL" err="1"/>
            <a:t>Connectathon</a:t>
          </a:r>
          <a:r>
            <a:rPr lang="nl-NL"/>
            <a:t> </a:t>
          </a:r>
          <a:r>
            <a:rPr lang="nl-NL" err="1"/>
            <a:t>Generic</a:t>
          </a:r>
          <a:r>
            <a:rPr lang="nl-NL"/>
            <a:t> cross-</a:t>
          </a:r>
          <a:r>
            <a:rPr lang="nl-NL" err="1"/>
            <a:t>organizational</a:t>
          </a:r>
          <a:r>
            <a:rPr lang="nl-NL"/>
            <a:t> Workflow</a:t>
          </a:r>
        </a:p>
      </dgm:t>
    </dgm:pt>
    <dgm:pt modelId="{B8C29723-6FAD-5B42-8FB8-A007DF01C4F5}" type="parTrans" cxnId="{072E9932-425A-CA4E-919E-A55CEBFB7B2C}">
      <dgm:prSet/>
      <dgm:spPr/>
      <dgm:t>
        <a:bodyPr/>
        <a:lstStyle/>
        <a:p>
          <a:endParaRPr lang="nl-NL"/>
        </a:p>
      </dgm:t>
    </dgm:pt>
    <dgm:pt modelId="{8C1A172D-3749-F849-8FAD-B6CFE7DA61F4}" type="sibTrans" cxnId="{072E9932-425A-CA4E-919E-A55CEBFB7B2C}">
      <dgm:prSet/>
      <dgm:spPr/>
      <dgm:t>
        <a:bodyPr/>
        <a:lstStyle/>
        <a:p>
          <a:endParaRPr lang="nl-NL"/>
        </a:p>
      </dgm:t>
    </dgm:pt>
    <dgm:pt modelId="{0E304C62-3575-4E45-876B-4F04F8098DD8}">
      <dgm:prSet phldrT="[Tekst]"/>
      <dgm:spPr/>
      <dgm:t>
        <a:bodyPr/>
        <a:lstStyle/>
        <a:p>
          <a:r>
            <a:rPr lang="nl-NL"/>
            <a:t>HL7 WGM 2024 april:</a:t>
          </a:r>
        </a:p>
      </dgm:t>
    </dgm:pt>
    <dgm:pt modelId="{AC727A00-4791-C442-B281-5082057D8DE7}" type="parTrans" cxnId="{B0EE196F-D90E-2D41-812B-5689252EA610}">
      <dgm:prSet/>
      <dgm:spPr/>
      <dgm:t>
        <a:bodyPr/>
        <a:lstStyle/>
        <a:p>
          <a:endParaRPr lang="nl-NL"/>
        </a:p>
      </dgm:t>
    </dgm:pt>
    <dgm:pt modelId="{3639A782-693F-9245-A57F-D82CE2A99EFD}" type="sibTrans" cxnId="{B0EE196F-D90E-2D41-812B-5689252EA610}">
      <dgm:prSet/>
      <dgm:spPr/>
      <dgm:t>
        <a:bodyPr/>
        <a:lstStyle/>
        <a:p>
          <a:endParaRPr lang="nl-NL"/>
        </a:p>
      </dgm:t>
    </dgm:pt>
    <dgm:pt modelId="{7B7A67F6-EB59-324E-AAF4-3AEBF66ECFA8}">
      <dgm:prSet phldrT="[Tekst]"/>
      <dgm:spPr/>
      <dgm:t>
        <a:bodyPr/>
        <a:lstStyle/>
        <a:p>
          <a:r>
            <a:rPr lang="nl-NL"/>
            <a:t>Workflow </a:t>
          </a:r>
          <a:r>
            <a:rPr lang="nl-NL" err="1"/>
            <a:t>Pattern</a:t>
          </a:r>
          <a:r>
            <a:rPr lang="nl-NL"/>
            <a:t> F (store </a:t>
          </a:r>
          <a:r>
            <a:rPr lang="nl-NL" err="1"/>
            <a:t>Task</a:t>
          </a:r>
          <a:r>
            <a:rPr lang="nl-NL"/>
            <a:t> at Placer)</a:t>
          </a:r>
        </a:p>
      </dgm:t>
    </dgm:pt>
    <dgm:pt modelId="{6E7E11F2-37C8-114C-9221-6FB190AEE97D}" type="parTrans" cxnId="{851948D0-ADE4-AE4F-8A09-7390A91C1710}">
      <dgm:prSet/>
      <dgm:spPr/>
      <dgm:t>
        <a:bodyPr/>
        <a:lstStyle/>
        <a:p>
          <a:endParaRPr lang="nl-NL"/>
        </a:p>
      </dgm:t>
    </dgm:pt>
    <dgm:pt modelId="{74C1ACBA-7A81-A541-AA9E-BB1CB82901ED}" type="sibTrans" cxnId="{851948D0-ADE4-AE4F-8A09-7390A91C1710}">
      <dgm:prSet/>
      <dgm:spPr/>
      <dgm:t>
        <a:bodyPr/>
        <a:lstStyle/>
        <a:p>
          <a:endParaRPr lang="nl-NL"/>
        </a:p>
      </dgm:t>
    </dgm:pt>
    <dgm:pt modelId="{D48753A0-E4F7-C042-959A-D10F0B49727B}">
      <dgm:prSet phldrT="[Tekst]"/>
      <dgm:spPr/>
      <dgm:t>
        <a:bodyPr/>
        <a:lstStyle/>
        <a:p>
          <a:r>
            <a:rPr lang="nl-NL"/>
            <a:t>May 2024</a:t>
          </a:r>
        </a:p>
      </dgm:t>
    </dgm:pt>
    <dgm:pt modelId="{8507AFC2-5841-974F-946D-F449ADEB03CB}" type="parTrans" cxnId="{F116DC94-9DB5-1246-8B13-080EA5D011CB}">
      <dgm:prSet/>
      <dgm:spPr/>
      <dgm:t>
        <a:bodyPr/>
        <a:lstStyle/>
        <a:p>
          <a:endParaRPr lang="nl-NL"/>
        </a:p>
      </dgm:t>
    </dgm:pt>
    <dgm:pt modelId="{405B67A8-CC80-904E-88FE-887C97A1300D}" type="sibTrans" cxnId="{F116DC94-9DB5-1246-8B13-080EA5D011CB}">
      <dgm:prSet/>
      <dgm:spPr/>
      <dgm:t>
        <a:bodyPr/>
        <a:lstStyle/>
        <a:p>
          <a:endParaRPr lang="nl-NL"/>
        </a:p>
      </dgm:t>
    </dgm:pt>
    <dgm:pt modelId="{C6AC7B24-A6C2-8E43-B479-87E5B6C7C234}">
      <dgm:prSet phldrT="[Tekst]"/>
      <dgm:spPr/>
      <dgm:t>
        <a:bodyPr/>
        <a:lstStyle/>
        <a:p>
          <a:r>
            <a:rPr lang="nl-NL" err="1"/>
            <a:t>started</a:t>
          </a:r>
          <a:r>
            <a:rPr lang="nl-NL"/>
            <a:t> </a:t>
          </a:r>
          <a:r>
            <a:rPr lang="nl-NL" err="1"/>
            <a:t>writing</a:t>
          </a:r>
          <a:r>
            <a:rPr lang="nl-NL"/>
            <a:t> SCP IG</a:t>
          </a:r>
        </a:p>
      </dgm:t>
    </dgm:pt>
    <dgm:pt modelId="{5D462994-ACF6-7B47-8F9A-F1130087D25E}" type="parTrans" cxnId="{9ECA6F5F-3C2A-6647-95D8-E89CE3C485D0}">
      <dgm:prSet/>
      <dgm:spPr/>
      <dgm:t>
        <a:bodyPr/>
        <a:lstStyle/>
        <a:p>
          <a:endParaRPr lang="nl-NL"/>
        </a:p>
      </dgm:t>
    </dgm:pt>
    <dgm:pt modelId="{E2B25BF5-BFED-3A4B-ADB8-185C27FEC38D}" type="sibTrans" cxnId="{9ECA6F5F-3C2A-6647-95D8-E89CE3C485D0}">
      <dgm:prSet/>
      <dgm:spPr/>
      <dgm:t>
        <a:bodyPr/>
        <a:lstStyle/>
        <a:p>
          <a:endParaRPr lang="nl-NL"/>
        </a:p>
      </dgm:t>
    </dgm:pt>
    <dgm:pt modelId="{1BC81C79-B8C9-154B-8C83-171AFB9B4B0D}">
      <dgm:prSet phldrT="[Tekst]"/>
      <dgm:spPr/>
      <dgm:t>
        <a:bodyPr/>
        <a:lstStyle/>
        <a:p>
          <a:r>
            <a:rPr lang="nl-NL" err="1"/>
            <a:t>started</a:t>
          </a:r>
          <a:r>
            <a:rPr lang="nl-NL"/>
            <a:t> </a:t>
          </a:r>
          <a:r>
            <a:rPr lang="nl-NL" err="1"/>
            <a:t>coding</a:t>
          </a:r>
          <a:r>
            <a:rPr lang="nl-NL"/>
            <a:t> </a:t>
          </a:r>
          <a:r>
            <a:rPr lang="nl-NL" err="1"/>
            <a:t>Orca</a:t>
          </a:r>
          <a:endParaRPr lang="nl-NL"/>
        </a:p>
      </dgm:t>
    </dgm:pt>
    <dgm:pt modelId="{484BCC97-003F-184A-9D8A-B88320926A7D}" type="parTrans" cxnId="{209094DF-C547-074E-9C15-213062CDC9D5}">
      <dgm:prSet/>
      <dgm:spPr/>
      <dgm:t>
        <a:bodyPr/>
        <a:lstStyle/>
        <a:p>
          <a:endParaRPr lang="nl-NL"/>
        </a:p>
      </dgm:t>
    </dgm:pt>
    <dgm:pt modelId="{DFFE0769-FA1D-CC44-8D8F-18E72FF3FA47}" type="sibTrans" cxnId="{209094DF-C547-074E-9C15-213062CDC9D5}">
      <dgm:prSet/>
      <dgm:spPr/>
      <dgm:t>
        <a:bodyPr/>
        <a:lstStyle/>
        <a:p>
          <a:endParaRPr lang="nl-NL"/>
        </a:p>
      </dgm:t>
    </dgm:pt>
    <dgm:pt modelId="{0132E760-1C4B-4E4B-91C4-EEC88DA344FF}">
      <dgm:prSet phldrT="[Tekst]"/>
      <dgm:spPr/>
      <dgm:t>
        <a:bodyPr/>
        <a:lstStyle/>
        <a:p>
          <a:r>
            <a:rPr lang="nl-NL"/>
            <a:t>Workflow </a:t>
          </a:r>
          <a:r>
            <a:rPr lang="nl-NL" err="1"/>
            <a:t>Pattern</a:t>
          </a:r>
          <a:r>
            <a:rPr lang="nl-NL"/>
            <a:t> F (</a:t>
          </a:r>
          <a:r>
            <a:rPr lang="nl-NL" err="1"/>
            <a:t>Task</a:t>
          </a:r>
          <a:r>
            <a:rPr lang="nl-NL"/>
            <a:t> at Placer) </a:t>
          </a:r>
          <a:r>
            <a:rPr lang="nl-NL" err="1"/>
            <a:t>and</a:t>
          </a:r>
          <a:r>
            <a:rPr lang="nl-NL"/>
            <a:t> G (</a:t>
          </a:r>
          <a:r>
            <a:rPr lang="nl-NL" err="1"/>
            <a:t>Task</a:t>
          </a:r>
          <a:r>
            <a:rPr lang="nl-NL"/>
            <a:t> at Filler)</a:t>
          </a:r>
        </a:p>
      </dgm:t>
    </dgm:pt>
    <dgm:pt modelId="{FC5FBBDB-C122-E346-9AE4-000A37A577A7}" type="parTrans" cxnId="{673C7E3E-5466-CE45-9432-3783431139BA}">
      <dgm:prSet/>
      <dgm:spPr/>
      <dgm:t>
        <a:bodyPr/>
        <a:lstStyle/>
        <a:p>
          <a:endParaRPr lang="nl-NL"/>
        </a:p>
      </dgm:t>
    </dgm:pt>
    <dgm:pt modelId="{498DCFD4-7759-8E41-AAC1-82231295F9D7}" type="sibTrans" cxnId="{673C7E3E-5466-CE45-9432-3783431139BA}">
      <dgm:prSet/>
      <dgm:spPr/>
      <dgm:t>
        <a:bodyPr/>
        <a:lstStyle/>
        <a:p>
          <a:endParaRPr lang="nl-NL"/>
        </a:p>
      </dgm:t>
    </dgm:pt>
    <dgm:pt modelId="{C45D370B-C9A6-1F42-8FB2-E2F28F590826}">
      <dgm:prSet phldrT="[Tekst]"/>
      <dgm:spPr/>
      <dgm:t>
        <a:bodyPr/>
        <a:lstStyle/>
        <a:p>
          <a:r>
            <a:rPr lang="nl-NL" err="1"/>
            <a:t>Realized</a:t>
          </a:r>
          <a:r>
            <a:rPr lang="nl-NL"/>
            <a:t> </a:t>
          </a:r>
          <a:r>
            <a:rPr lang="nl-NL" err="1"/>
            <a:t>Proof</a:t>
          </a:r>
          <a:r>
            <a:rPr lang="nl-NL"/>
            <a:t>-of-Concept</a:t>
          </a:r>
        </a:p>
      </dgm:t>
    </dgm:pt>
    <dgm:pt modelId="{8C7E5CC3-7DAC-5844-AD94-7778795423E4}" type="parTrans" cxnId="{B7865F4C-6BC0-FC4D-BDEA-E94057985B10}">
      <dgm:prSet/>
      <dgm:spPr/>
      <dgm:t>
        <a:bodyPr/>
        <a:lstStyle/>
        <a:p>
          <a:endParaRPr lang="nl-NL"/>
        </a:p>
      </dgm:t>
    </dgm:pt>
    <dgm:pt modelId="{0C3D15BF-E788-5240-9B9F-CC4DB14C47B7}" type="sibTrans" cxnId="{B7865F4C-6BC0-FC4D-BDEA-E94057985B10}">
      <dgm:prSet/>
      <dgm:spPr/>
      <dgm:t>
        <a:bodyPr/>
        <a:lstStyle/>
        <a:p>
          <a:endParaRPr lang="nl-NL"/>
        </a:p>
      </dgm:t>
    </dgm:pt>
    <dgm:pt modelId="{04BA0496-5E77-0D41-9677-476404B61443}">
      <dgm:prSet phldrT="[Tekst]"/>
      <dgm:spPr/>
      <dgm:t>
        <a:bodyPr/>
        <a:lstStyle/>
        <a:p>
          <a:r>
            <a:rPr lang="nl-NL"/>
            <a:t>Look like "</a:t>
          </a:r>
          <a:r>
            <a:rPr lang="nl-NL" err="1"/>
            <a:t>Pattern</a:t>
          </a:r>
          <a:r>
            <a:rPr lang="nl-NL"/>
            <a:t> F"</a:t>
          </a:r>
        </a:p>
      </dgm:t>
    </dgm:pt>
    <dgm:pt modelId="{01F215A7-A91D-ED49-88EE-47AB8B2D8D5B}" type="parTrans" cxnId="{F17A0EBD-22D6-9E4A-BCE3-D875DF8E1849}">
      <dgm:prSet/>
      <dgm:spPr/>
      <dgm:t>
        <a:bodyPr/>
        <a:lstStyle/>
        <a:p>
          <a:endParaRPr lang="nl-NL"/>
        </a:p>
      </dgm:t>
    </dgm:pt>
    <dgm:pt modelId="{394B1863-82D6-9A49-9498-A66A1D5342CE}" type="sibTrans" cxnId="{F17A0EBD-22D6-9E4A-BCE3-D875DF8E1849}">
      <dgm:prSet/>
      <dgm:spPr/>
      <dgm:t>
        <a:bodyPr/>
        <a:lstStyle/>
        <a:p>
          <a:endParaRPr lang="nl-NL"/>
        </a:p>
      </dgm:t>
    </dgm:pt>
    <dgm:pt modelId="{8F7B9742-CE2A-2649-8E8E-8A703EE30ACC}">
      <dgm:prSet phldrT="[Tekst]"/>
      <dgm:spPr/>
      <dgm:t>
        <a:bodyPr/>
        <a:lstStyle/>
        <a:p>
          <a:r>
            <a:rPr lang="nl-NL"/>
            <a:t>December 2024</a:t>
          </a:r>
        </a:p>
      </dgm:t>
    </dgm:pt>
    <dgm:pt modelId="{89731CE3-3469-F940-8910-98CD2A0E5982}" type="parTrans" cxnId="{DAAD502F-2F4F-434B-89CC-1F707EFC3DAF}">
      <dgm:prSet/>
      <dgm:spPr/>
      <dgm:t>
        <a:bodyPr/>
        <a:lstStyle/>
        <a:p>
          <a:endParaRPr lang="nl-NL"/>
        </a:p>
      </dgm:t>
    </dgm:pt>
    <dgm:pt modelId="{D968C69D-DEF6-A745-B307-8D795650524F}" type="sibTrans" cxnId="{DAAD502F-2F4F-434B-89CC-1F707EFC3DAF}">
      <dgm:prSet/>
      <dgm:spPr/>
      <dgm:t>
        <a:bodyPr/>
        <a:lstStyle/>
        <a:p>
          <a:endParaRPr lang="nl-NL"/>
        </a:p>
      </dgm:t>
    </dgm:pt>
    <dgm:pt modelId="{0D0DDCF5-993A-324E-9802-A27FEDA90DC6}">
      <dgm:prSet phldrT="[Tekst]"/>
      <dgm:spPr/>
      <dgm:t>
        <a:bodyPr/>
        <a:lstStyle/>
        <a:p>
          <a:r>
            <a:rPr lang="nl-NL"/>
            <a:t>SCP </a:t>
          </a:r>
          <a:r>
            <a:rPr lang="nl-NL" err="1"/>
            <a:t>production</a:t>
          </a:r>
          <a:r>
            <a:rPr lang="nl-NL"/>
            <a:t> ready </a:t>
          </a:r>
          <a:r>
            <a:rPr lang="nl-NL" err="1"/>
            <a:t>for</a:t>
          </a:r>
          <a:r>
            <a:rPr lang="nl-NL"/>
            <a:t> homemonitoring-</a:t>
          </a:r>
          <a:r>
            <a:rPr lang="nl-NL" err="1"/>
            <a:t>enrollment</a:t>
          </a:r>
          <a:r>
            <a:rPr lang="nl-NL"/>
            <a:t> at 3 </a:t>
          </a:r>
          <a:r>
            <a:rPr lang="nl-NL" err="1"/>
            <a:t>hospitals</a:t>
          </a:r>
          <a:endParaRPr lang="nl-NL"/>
        </a:p>
      </dgm:t>
    </dgm:pt>
    <dgm:pt modelId="{3C2B8CE4-60FB-8B48-AC08-0DAE675B4BE0}" type="parTrans" cxnId="{73101A8D-30F0-504F-9489-6E159F50F55E}">
      <dgm:prSet/>
      <dgm:spPr/>
      <dgm:t>
        <a:bodyPr/>
        <a:lstStyle/>
        <a:p>
          <a:endParaRPr lang="nl-NL"/>
        </a:p>
      </dgm:t>
    </dgm:pt>
    <dgm:pt modelId="{91227815-D571-864E-9A13-B04B57B5126C}" type="sibTrans" cxnId="{73101A8D-30F0-504F-9489-6E159F50F55E}">
      <dgm:prSet/>
      <dgm:spPr/>
      <dgm:t>
        <a:bodyPr/>
        <a:lstStyle/>
        <a:p>
          <a:endParaRPr lang="nl-NL"/>
        </a:p>
      </dgm:t>
    </dgm:pt>
    <dgm:pt modelId="{024727CA-57E8-F540-81B3-F00281BC4BA8}">
      <dgm:prSet phldrT="[Tekst]"/>
      <dgm:spPr/>
      <dgm:t>
        <a:bodyPr/>
        <a:lstStyle/>
        <a:p>
          <a:r>
            <a:rPr lang="nl-NL"/>
            <a:t>CWZ </a:t>
          </a:r>
          <a:r>
            <a:rPr lang="nl-NL" err="1"/>
            <a:t>Hospital</a:t>
          </a:r>
          <a:r>
            <a:rPr lang="nl-NL"/>
            <a:t> (</a:t>
          </a:r>
          <a:r>
            <a:rPr lang="nl-NL" err="1"/>
            <a:t>HiX</a:t>
          </a:r>
          <a:r>
            <a:rPr lang="nl-NL"/>
            <a:t> &amp; Zorgplatform)</a:t>
          </a:r>
        </a:p>
      </dgm:t>
    </dgm:pt>
    <dgm:pt modelId="{48E55151-143B-074B-A885-C0621EA3407E}" type="parTrans" cxnId="{C535F8CC-736B-2C43-8453-518C480A2E3B}">
      <dgm:prSet/>
      <dgm:spPr/>
      <dgm:t>
        <a:bodyPr/>
        <a:lstStyle/>
        <a:p>
          <a:endParaRPr lang="nl-NL"/>
        </a:p>
      </dgm:t>
    </dgm:pt>
    <dgm:pt modelId="{E59E416D-4C40-9443-A694-5F1012EB9D80}" type="sibTrans" cxnId="{C535F8CC-736B-2C43-8453-518C480A2E3B}">
      <dgm:prSet/>
      <dgm:spPr/>
      <dgm:t>
        <a:bodyPr/>
        <a:lstStyle/>
        <a:p>
          <a:endParaRPr lang="nl-NL"/>
        </a:p>
      </dgm:t>
    </dgm:pt>
    <dgm:pt modelId="{F6F0C706-5627-A048-9FDC-0A7FED81BF16}">
      <dgm:prSet phldrT="[Tekst]"/>
      <dgm:spPr/>
      <dgm:t>
        <a:bodyPr/>
        <a:lstStyle/>
        <a:p>
          <a:r>
            <a:rPr lang="nl-NL"/>
            <a:t>Antonius (</a:t>
          </a:r>
          <a:r>
            <a:rPr lang="nl-NL" err="1"/>
            <a:t>Epic</a:t>
          </a:r>
          <a:r>
            <a:rPr lang="nl-NL"/>
            <a:t> &amp; Harmony/</a:t>
          </a:r>
          <a:r>
            <a:rPr lang="nl-NL" err="1"/>
            <a:t>MuleSoft</a:t>
          </a:r>
          <a:r>
            <a:rPr lang="nl-NL"/>
            <a:t>)</a:t>
          </a:r>
        </a:p>
      </dgm:t>
    </dgm:pt>
    <dgm:pt modelId="{42071A0A-48F5-2244-84BD-CC7B11A1AED7}" type="parTrans" cxnId="{531025AA-70CE-444D-B296-67A8AF48BB23}">
      <dgm:prSet/>
      <dgm:spPr/>
      <dgm:t>
        <a:bodyPr/>
        <a:lstStyle/>
        <a:p>
          <a:endParaRPr lang="nl-NL"/>
        </a:p>
      </dgm:t>
    </dgm:pt>
    <dgm:pt modelId="{DD49BA37-FED0-494A-B281-2120478FBDB5}" type="sibTrans" cxnId="{531025AA-70CE-444D-B296-67A8AF48BB23}">
      <dgm:prSet/>
      <dgm:spPr/>
      <dgm:t>
        <a:bodyPr/>
        <a:lstStyle/>
        <a:p>
          <a:endParaRPr lang="nl-NL"/>
        </a:p>
      </dgm:t>
    </dgm:pt>
    <dgm:pt modelId="{A230F1A0-B70A-984A-A121-049CEA71A910}">
      <dgm:prSet phldrT="[Tekst]"/>
      <dgm:spPr/>
      <dgm:t>
        <a:bodyPr/>
        <a:lstStyle/>
        <a:p>
          <a:r>
            <a:rPr lang="nl-NL"/>
            <a:t>Zorg bij jou (</a:t>
          </a:r>
          <a:r>
            <a:rPr lang="nl-NL" err="1"/>
            <a:t>custom</a:t>
          </a:r>
          <a:r>
            <a:rPr lang="nl-NL"/>
            <a:t> software)</a:t>
          </a:r>
        </a:p>
        <a:p>
          <a:endParaRPr lang="nl-NL"/>
        </a:p>
      </dgm:t>
    </dgm:pt>
    <dgm:pt modelId="{2E83CEDC-6055-B541-A6B0-F748BC8E5234}" type="parTrans" cxnId="{73C1E1BD-DB62-BD45-917B-3BF21AC64139}">
      <dgm:prSet/>
      <dgm:spPr/>
      <dgm:t>
        <a:bodyPr/>
        <a:lstStyle/>
        <a:p>
          <a:endParaRPr lang="nl-NL"/>
        </a:p>
      </dgm:t>
    </dgm:pt>
    <dgm:pt modelId="{237FE3D6-A1C2-2949-AAD1-A64904B90AD8}" type="sibTrans" cxnId="{73C1E1BD-DB62-BD45-917B-3BF21AC64139}">
      <dgm:prSet/>
      <dgm:spPr/>
      <dgm:t>
        <a:bodyPr/>
        <a:lstStyle/>
        <a:p>
          <a:endParaRPr lang="nl-NL"/>
        </a:p>
      </dgm:t>
    </dgm:pt>
    <dgm:pt modelId="{C5F87025-1DA2-C148-8A5A-CD8382E9855A}" type="pres">
      <dgm:prSet presAssocID="{D0048218-B190-B747-A6EF-AA9A3586EAD5}" presName="rootnode" presStyleCnt="0">
        <dgm:presLayoutVars>
          <dgm:chMax/>
          <dgm:chPref/>
          <dgm:dir/>
          <dgm:animLvl val="lvl"/>
        </dgm:presLayoutVars>
      </dgm:prSet>
      <dgm:spPr/>
    </dgm:pt>
    <dgm:pt modelId="{857FF6AD-0870-9844-ACB0-83A3DF6F4EC9}" type="pres">
      <dgm:prSet presAssocID="{09484A1F-FC19-DF4D-AB07-44666556B09E}" presName="composite" presStyleCnt="0"/>
      <dgm:spPr/>
    </dgm:pt>
    <dgm:pt modelId="{87126276-3622-8141-AA6C-DBC9FC848B90}" type="pres">
      <dgm:prSet presAssocID="{09484A1F-FC19-DF4D-AB07-44666556B09E}" presName="LShape" presStyleLbl="alignNode1" presStyleIdx="0" presStyleCnt="9"/>
      <dgm:spPr/>
    </dgm:pt>
    <dgm:pt modelId="{E500F452-C81D-7F4F-85A1-BCA78911C277}" type="pres">
      <dgm:prSet presAssocID="{09484A1F-FC19-DF4D-AB07-44666556B09E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7CDD6D8-1379-BE4B-BFCE-A93B05758034}" type="pres">
      <dgm:prSet presAssocID="{09484A1F-FC19-DF4D-AB07-44666556B09E}" presName="Triangle" presStyleLbl="alignNode1" presStyleIdx="1" presStyleCnt="9"/>
      <dgm:spPr/>
    </dgm:pt>
    <dgm:pt modelId="{9F27B12F-152F-2F4E-80E9-D2135F5B07BD}" type="pres">
      <dgm:prSet presAssocID="{F57E2A8F-AA18-ED49-A977-A63D2FCF365D}" presName="sibTrans" presStyleCnt="0"/>
      <dgm:spPr/>
    </dgm:pt>
    <dgm:pt modelId="{CD010EBB-D579-114E-A995-4CE493D2DEA5}" type="pres">
      <dgm:prSet presAssocID="{F57E2A8F-AA18-ED49-A977-A63D2FCF365D}" presName="space" presStyleCnt="0"/>
      <dgm:spPr/>
    </dgm:pt>
    <dgm:pt modelId="{BAA5A9C7-8D40-2740-9881-61CCCCA777B0}" type="pres">
      <dgm:prSet presAssocID="{12845BF4-71DE-AD41-AF99-7F1869EBB08E}" presName="composite" presStyleCnt="0"/>
      <dgm:spPr/>
    </dgm:pt>
    <dgm:pt modelId="{0623F22A-6A77-174E-999E-93FB30BDD6B3}" type="pres">
      <dgm:prSet presAssocID="{12845BF4-71DE-AD41-AF99-7F1869EBB08E}" presName="LShape" presStyleLbl="alignNode1" presStyleIdx="2" presStyleCnt="9"/>
      <dgm:spPr/>
    </dgm:pt>
    <dgm:pt modelId="{1D892B5A-C911-2B43-9847-AC4CAA960BF1}" type="pres">
      <dgm:prSet presAssocID="{12845BF4-71DE-AD41-AF99-7F1869EBB08E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F40AE51-FD0B-9246-AFF6-D863C5AE5DCC}" type="pres">
      <dgm:prSet presAssocID="{12845BF4-71DE-AD41-AF99-7F1869EBB08E}" presName="Triangle" presStyleLbl="alignNode1" presStyleIdx="3" presStyleCnt="9"/>
      <dgm:spPr/>
    </dgm:pt>
    <dgm:pt modelId="{4D023871-C34D-E441-869B-A67B68F08380}" type="pres">
      <dgm:prSet presAssocID="{8C1A172D-3749-F849-8FAD-B6CFE7DA61F4}" presName="sibTrans" presStyleCnt="0"/>
      <dgm:spPr/>
    </dgm:pt>
    <dgm:pt modelId="{990C666D-BCD5-1541-B53E-25F35DEA95DC}" type="pres">
      <dgm:prSet presAssocID="{8C1A172D-3749-F849-8FAD-B6CFE7DA61F4}" presName="space" presStyleCnt="0"/>
      <dgm:spPr/>
    </dgm:pt>
    <dgm:pt modelId="{6D44C39C-7A8F-A148-BF65-8875A458C0B3}" type="pres">
      <dgm:prSet presAssocID="{0E304C62-3575-4E45-876B-4F04F8098DD8}" presName="composite" presStyleCnt="0"/>
      <dgm:spPr/>
    </dgm:pt>
    <dgm:pt modelId="{21A1E16C-0D90-784B-BBB5-3A3C8A77B944}" type="pres">
      <dgm:prSet presAssocID="{0E304C62-3575-4E45-876B-4F04F8098DD8}" presName="LShape" presStyleLbl="alignNode1" presStyleIdx="4" presStyleCnt="9"/>
      <dgm:spPr/>
    </dgm:pt>
    <dgm:pt modelId="{FBAF68FA-48C8-2C48-8EF7-C5449A856324}" type="pres">
      <dgm:prSet presAssocID="{0E304C62-3575-4E45-876B-4F04F8098DD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2B45646F-62D8-EC40-BEF5-1C12136582BF}" type="pres">
      <dgm:prSet presAssocID="{0E304C62-3575-4E45-876B-4F04F8098DD8}" presName="Triangle" presStyleLbl="alignNode1" presStyleIdx="5" presStyleCnt="9"/>
      <dgm:spPr/>
    </dgm:pt>
    <dgm:pt modelId="{7B8231EA-C1A4-2847-A18A-82803258635D}" type="pres">
      <dgm:prSet presAssocID="{3639A782-693F-9245-A57F-D82CE2A99EFD}" presName="sibTrans" presStyleCnt="0"/>
      <dgm:spPr/>
    </dgm:pt>
    <dgm:pt modelId="{B6D4F964-0621-F546-ADEC-B3090411F410}" type="pres">
      <dgm:prSet presAssocID="{3639A782-693F-9245-A57F-D82CE2A99EFD}" presName="space" presStyleCnt="0"/>
      <dgm:spPr/>
    </dgm:pt>
    <dgm:pt modelId="{A4375F14-4618-2944-AA4E-8D408AC70173}" type="pres">
      <dgm:prSet presAssocID="{D48753A0-E4F7-C042-959A-D10F0B49727B}" presName="composite" presStyleCnt="0"/>
      <dgm:spPr/>
    </dgm:pt>
    <dgm:pt modelId="{FEBC0E63-CAFE-6146-BD3E-BC755B86D5BD}" type="pres">
      <dgm:prSet presAssocID="{D48753A0-E4F7-C042-959A-D10F0B49727B}" presName="LShape" presStyleLbl="alignNode1" presStyleIdx="6" presStyleCnt="9"/>
      <dgm:spPr/>
    </dgm:pt>
    <dgm:pt modelId="{80CD0306-660F-D14A-BC25-F130E1E86E6C}" type="pres">
      <dgm:prSet presAssocID="{D48753A0-E4F7-C042-959A-D10F0B49727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11C6E5E-DB9F-4E49-AF5F-ACB5F06D5903}" type="pres">
      <dgm:prSet presAssocID="{D48753A0-E4F7-C042-959A-D10F0B49727B}" presName="Triangle" presStyleLbl="alignNode1" presStyleIdx="7" presStyleCnt="9"/>
      <dgm:spPr/>
    </dgm:pt>
    <dgm:pt modelId="{84CC771C-FC74-D64C-BF48-96CEC5E0DA01}" type="pres">
      <dgm:prSet presAssocID="{405B67A8-CC80-904E-88FE-887C97A1300D}" presName="sibTrans" presStyleCnt="0"/>
      <dgm:spPr/>
    </dgm:pt>
    <dgm:pt modelId="{64B2CA3A-4F57-6C4E-AD61-B66B201BF940}" type="pres">
      <dgm:prSet presAssocID="{405B67A8-CC80-904E-88FE-887C97A1300D}" presName="space" presStyleCnt="0"/>
      <dgm:spPr/>
    </dgm:pt>
    <dgm:pt modelId="{9544D9B7-CFE7-CE49-AE87-13F8BB6B5132}" type="pres">
      <dgm:prSet presAssocID="{8F7B9742-CE2A-2649-8E8E-8A703EE30ACC}" presName="composite" presStyleCnt="0"/>
      <dgm:spPr/>
    </dgm:pt>
    <dgm:pt modelId="{A1AE10B0-8586-0D42-A920-ADD98C46948C}" type="pres">
      <dgm:prSet presAssocID="{8F7B9742-CE2A-2649-8E8E-8A703EE30ACC}" presName="LShape" presStyleLbl="alignNode1" presStyleIdx="8" presStyleCnt="9"/>
      <dgm:spPr/>
    </dgm:pt>
    <dgm:pt modelId="{EE9D5ADF-F5B7-AF49-9CED-7B031117AFDE}" type="pres">
      <dgm:prSet presAssocID="{8F7B9742-CE2A-2649-8E8E-8A703EE30ACC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8E8CA0D-2745-C64A-9E89-13448B85390D}" type="presOf" srcId="{09484A1F-FC19-DF4D-AB07-44666556B09E}" destId="{E500F452-C81D-7F4F-85A1-BCA78911C277}" srcOrd="0" destOrd="0" presId="urn:microsoft.com/office/officeart/2009/3/layout/StepUpProcess"/>
    <dgm:cxn modelId="{0E2C2010-173B-0744-BAC0-822E203B7A02}" type="presOf" srcId="{C45D370B-C9A6-1F42-8FB2-E2F28F590826}" destId="{FBAF68FA-48C8-2C48-8EF7-C5449A856324}" srcOrd="0" destOrd="1" presId="urn:microsoft.com/office/officeart/2009/3/layout/StepUpProcess"/>
    <dgm:cxn modelId="{CC2F3517-529A-364D-B598-5867E406B818}" type="presOf" srcId="{1BC81C79-B8C9-154B-8C83-171AFB9B4B0D}" destId="{80CD0306-660F-D14A-BC25-F130E1E86E6C}" srcOrd="0" destOrd="2" presId="urn:microsoft.com/office/officeart/2009/3/layout/StepUpProcess"/>
    <dgm:cxn modelId="{D6D5B41F-12A6-314C-B511-16C7D6B1082B}" type="presOf" srcId="{0D0DDCF5-993A-324E-9802-A27FEDA90DC6}" destId="{EE9D5ADF-F5B7-AF49-9CED-7B031117AFDE}" srcOrd="0" destOrd="1" presId="urn:microsoft.com/office/officeart/2009/3/layout/StepUpProcess"/>
    <dgm:cxn modelId="{90970B24-93AD-7F48-A813-83F4368C10C9}" type="presOf" srcId="{04BA0496-5E77-0D41-9677-476404B61443}" destId="{E500F452-C81D-7F4F-85A1-BCA78911C277}" srcOrd="0" destOrd="1" presId="urn:microsoft.com/office/officeart/2009/3/layout/StepUpProcess"/>
    <dgm:cxn modelId="{DAAD502F-2F4F-434B-89CC-1F707EFC3DAF}" srcId="{D0048218-B190-B747-A6EF-AA9A3586EAD5}" destId="{8F7B9742-CE2A-2649-8E8E-8A703EE30ACC}" srcOrd="4" destOrd="0" parTransId="{89731CE3-3469-F940-8910-98CD2A0E5982}" sibTransId="{D968C69D-DEF6-A745-B307-8D795650524F}"/>
    <dgm:cxn modelId="{072E9932-425A-CA4E-919E-A55CEBFB7B2C}" srcId="{D0048218-B190-B747-A6EF-AA9A3586EAD5}" destId="{12845BF4-71DE-AD41-AF99-7F1869EBB08E}" srcOrd="1" destOrd="0" parTransId="{B8C29723-6FAD-5B42-8FB8-A007DF01C4F5}" sibTransId="{8C1A172D-3749-F849-8FAD-B6CFE7DA61F4}"/>
    <dgm:cxn modelId="{673C7E3E-5466-CE45-9432-3783431139BA}" srcId="{D48753A0-E4F7-C042-959A-D10F0B49727B}" destId="{0132E760-1C4B-4E4B-91C4-EEC88DA344FF}" srcOrd="2" destOrd="0" parTransId="{FC5FBBDB-C122-E346-9AE4-000A37A577A7}" sibTransId="{498DCFD4-7759-8E41-AAC1-82231295F9D7}"/>
    <dgm:cxn modelId="{9ECA6F5F-3C2A-6647-95D8-E89CE3C485D0}" srcId="{D48753A0-E4F7-C042-959A-D10F0B49727B}" destId="{C6AC7B24-A6C2-8E43-B479-87E5B6C7C234}" srcOrd="0" destOrd="0" parTransId="{5D462994-ACF6-7B47-8F9A-F1130087D25E}" sibTransId="{E2B25BF5-BFED-3A4B-ADB8-185C27FEC38D}"/>
    <dgm:cxn modelId="{22ACCC62-B13A-074F-94FC-94005E554B4F}" type="presOf" srcId="{0132E760-1C4B-4E4B-91C4-EEC88DA344FF}" destId="{80CD0306-660F-D14A-BC25-F130E1E86E6C}" srcOrd="0" destOrd="3" presId="urn:microsoft.com/office/officeart/2009/3/layout/StepUpProcess"/>
    <dgm:cxn modelId="{B7865F4C-6BC0-FC4D-BDEA-E94057985B10}" srcId="{0E304C62-3575-4E45-876B-4F04F8098DD8}" destId="{C45D370B-C9A6-1F42-8FB2-E2F28F590826}" srcOrd="0" destOrd="0" parTransId="{8C7E5CC3-7DAC-5844-AD94-7778795423E4}" sibTransId="{0C3D15BF-E788-5240-9B9F-CC4DB14C47B7}"/>
    <dgm:cxn modelId="{B0EE196F-D90E-2D41-812B-5689252EA610}" srcId="{D0048218-B190-B747-A6EF-AA9A3586EAD5}" destId="{0E304C62-3575-4E45-876B-4F04F8098DD8}" srcOrd="2" destOrd="0" parTransId="{AC727A00-4791-C442-B281-5082057D8DE7}" sibTransId="{3639A782-693F-9245-A57F-D82CE2A99EFD}"/>
    <dgm:cxn modelId="{F2F57A73-7664-2943-9F31-01BEE439E2E5}" srcId="{D0048218-B190-B747-A6EF-AA9A3586EAD5}" destId="{09484A1F-FC19-DF4D-AB07-44666556B09E}" srcOrd="0" destOrd="0" parTransId="{665D63F1-A5AD-7942-A0E5-65DCA478FC36}" sibTransId="{F57E2A8F-AA18-ED49-A977-A63D2FCF365D}"/>
    <dgm:cxn modelId="{661E5777-E8C2-5143-9091-D10EE6E2EA6F}" type="presOf" srcId="{8F7B9742-CE2A-2649-8E8E-8A703EE30ACC}" destId="{EE9D5ADF-F5B7-AF49-9CED-7B031117AFDE}" srcOrd="0" destOrd="0" presId="urn:microsoft.com/office/officeart/2009/3/layout/StepUpProcess"/>
    <dgm:cxn modelId="{526FB97D-BFBB-F647-BF3F-39E20A84323D}" type="presOf" srcId="{024727CA-57E8-F540-81B3-F00281BC4BA8}" destId="{EE9D5ADF-F5B7-AF49-9CED-7B031117AFDE}" srcOrd="0" destOrd="2" presId="urn:microsoft.com/office/officeart/2009/3/layout/StepUpProcess"/>
    <dgm:cxn modelId="{A31CAD80-08C6-524E-951B-4C01D55C32A0}" type="presOf" srcId="{0E304C62-3575-4E45-876B-4F04F8098DD8}" destId="{FBAF68FA-48C8-2C48-8EF7-C5449A856324}" srcOrd="0" destOrd="0" presId="urn:microsoft.com/office/officeart/2009/3/layout/StepUpProcess"/>
    <dgm:cxn modelId="{73101A8D-30F0-504F-9489-6E159F50F55E}" srcId="{8F7B9742-CE2A-2649-8E8E-8A703EE30ACC}" destId="{0D0DDCF5-993A-324E-9802-A27FEDA90DC6}" srcOrd="0" destOrd="0" parTransId="{3C2B8CE4-60FB-8B48-AC08-0DAE675B4BE0}" sibTransId="{91227815-D571-864E-9A13-B04B57B5126C}"/>
    <dgm:cxn modelId="{F116DC94-9DB5-1246-8B13-080EA5D011CB}" srcId="{D0048218-B190-B747-A6EF-AA9A3586EAD5}" destId="{D48753A0-E4F7-C042-959A-D10F0B49727B}" srcOrd="3" destOrd="0" parTransId="{8507AFC2-5841-974F-946D-F449ADEB03CB}" sibTransId="{405B67A8-CC80-904E-88FE-887C97A1300D}"/>
    <dgm:cxn modelId="{DA34389B-F3D6-6842-A623-3E42F772A128}" type="presOf" srcId="{D48753A0-E4F7-C042-959A-D10F0B49727B}" destId="{80CD0306-660F-D14A-BC25-F130E1E86E6C}" srcOrd="0" destOrd="0" presId="urn:microsoft.com/office/officeart/2009/3/layout/StepUpProcess"/>
    <dgm:cxn modelId="{738B409D-D0C5-1A40-8B07-985652AC2F83}" type="presOf" srcId="{12845BF4-71DE-AD41-AF99-7F1869EBB08E}" destId="{1D892B5A-C911-2B43-9847-AC4CAA960BF1}" srcOrd="0" destOrd="0" presId="urn:microsoft.com/office/officeart/2009/3/layout/StepUpProcess"/>
    <dgm:cxn modelId="{531025AA-70CE-444D-B296-67A8AF48BB23}" srcId="{8F7B9742-CE2A-2649-8E8E-8A703EE30ACC}" destId="{F6F0C706-5627-A048-9FDC-0A7FED81BF16}" srcOrd="2" destOrd="0" parTransId="{42071A0A-48F5-2244-84BD-CC7B11A1AED7}" sibTransId="{DD49BA37-FED0-494A-B281-2120478FBDB5}"/>
    <dgm:cxn modelId="{57EA6DAC-E426-C643-A09D-A17F7970DE65}" type="presOf" srcId="{C6AC7B24-A6C2-8E43-B479-87E5B6C7C234}" destId="{80CD0306-660F-D14A-BC25-F130E1E86E6C}" srcOrd="0" destOrd="1" presId="urn:microsoft.com/office/officeart/2009/3/layout/StepUpProcess"/>
    <dgm:cxn modelId="{F17A0EBD-22D6-9E4A-BCE3-D875DF8E1849}" srcId="{09484A1F-FC19-DF4D-AB07-44666556B09E}" destId="{04BA0496-5E77-0D41-9677-476404B61443}" srcOrd="0" destOrd="0" parTransId="{01F215A7-A91D-ED49-88EE-47AB8B2D8D5B}" sibTransId="{394B1863-82D6-9A49-9498-A66A1D5342CE}"/>
    <dgm:cxn modelId="{178E61BD-CCC3-8443-8487-A37BAB90D718}" type="presOf" srcId="{F6F0C706-5627-A048-9FDC-0A7FED81BF16}" destId="{EE9D5ADF-F5B7-AF49-9CED-7B031117AFDE}" srcOrd="0" destOrd="3" presId="urn:microsoft.com/office/officeart/2009/3/layout/StepUpProcess"/>
    <dgm:cxn modelId="{73C1E1BD-DB62-BD45-917B-3BF21AC64139}" srcId="{8F7B9742-CE2A-2649-8E8E-8A703EE30ACC}" destId="{A230F1A0-B70A-984A-A121-049CEA71A910}" srcOrd="3" destOrd="0" parTransId="{2E83CEDC-6055-B541-A6B0-F748BC8E5234}" sibTransId="{237FE3D6-A1C2-2949-AAD1-A64904B90AD8}"/>
    <dgm:cxn modelId="{C535F8CC-736B-2C43-8453-518C480A2E3B}" srcId="{8F7B9742-CE2A-2649-8E8E-8A703EE30ACC}" destId="{024727CA-57E8-F540-81B3-F00281BC4BA8}" srcOrd="1" destOrd="0" parTransId="{48E55151-143B-074B-A885-C0621EA3407E}" sibTransId="{E59E416D-4C40-9443-A694-5F1012EB9D80}"/>
    <dgm:cxn modelId="{851948D0-ADE4-AE4F-8A09-7390A91C1710}" srcId="{12845BF4-71DE-AD41-AF99-7F1869EBB08E}" destId="{7B7A67F6-EB59-324E-AAF4-3AEBF66ECFA8}" srcOrd="0" destOrd="0" parTransId="{6E7E11F2-37C8-114C-9221-6FB190AEE97D}" sibTransId="{74C1ACBA-7A81-A541-AA9E-BB1CB82901ED}"/>
    <dgm:cxn modelId="{A611A3DE-0978-2442-A9AE-FE994C1D8AE6}" type="presOf" srcId="{A230F1A0-B70A-984A-A121-049CEA71A910}" destId="{EE9D5ADF-F5B7-AF49-9CED-7B031117AFDE}" srcOrd="0" destOrd="4" presId="urn:microsoft.com/office/officeart/2009/3/layout/StepUpProcess"/>
    <dgm:cxn modelId="{209094DF-C547-074E-9C15-213062CDC9D5}" srcId="{D48753A0-E4F7-C042-959A-D10F0B49727B}" destId="{1BC81C79-B8C9-154B-8C83-171AFB9B4B0D}" srcOrd="1" destOrd="0" parTransId="{484BCC97-003F-184A-9D8A-B88320926A7D}" sibTransId="{DFFE0769-FA1D-CC44-8D8F-18E72FF3FA47}"/>
    <dgm:cxn modelId="{FA9BEAE9-BC4C-AF4C-824F-5CDDBF298896}" type="presOf" srcId="{7B7A67F6-EB59-324E-AAF4-3AEBF66ECFA8}" destId="{1D892B5A-C911-2B43-9847-AC4CAA960BF1}" srcOrd="0" destOrd="1" presId="urn:microsoft.com/office/officeart/2009/3/layout/StepUpProcess"/>
    <dgm:cxn modelId="{1C9A31FF-C6A5-C84A-8847-49D642886A03}" type="presOf" srcId="{D0048218-B190-B747-A6EF-AA9A3586EAD5}" destId="{C5F87025-1DA2-C148-8A5A-CD8382E9855A}" srcOrd="0" destOrd="0" presId="urn:microsoft.com/office/officeart/2009/3/layout/StepUpProcess"/>
    <dgm:cxn modelId="{65C1D647-B2FF-5E4D-9AC7-2C75D429B5E6}" type="presParOf" srcId="{C5F87025-1DA2-C148-8A5A-CD8382E9855A}" destId="{857FF6AD-0870-9844-ACB0-83A3DF6F4EC9}" srcOrd="0" destOrd="0" presId="urn:microsoft.com/office/officeart/2009/3/layout/StepUpProcess"/>
    <dgm:cxn modelId="{154123A9-45A8-924B-BC81-A7063D2CB04B}" type="presParOf" srcId="{857FF6AD-0870-9844-ACB0-83A3DF6F4EC9}" destId="{87126276-3622-8141-AA6C-DBC9FC848B90}" srcOrd="0" destOrd="0" presId="urn:microsoft.com/office/officeart/2009/3/layout/StepUpProcess"/>
    <dgm:cxn modelId="{9A30B5B7-CEFD-204A-9190-BB2B0717A067}" type="presParOf" srcId="{857FF6AD-0870-9844-ACB0-83A3DF6F4EC9}" destId="{E500F452-C81D-7F4F-85A1-BCA78911C277}" srcOrd="1" destOrd="0" presId="urn:microsoft.com/office/officeart/2009/3/layout/StepUpProcess"/>
    <dgm:cxn modelId="{16EA31AF-EFEE-534D-A8C2-9A1BA82C3778}" type="presParOf" srcId="{857FF6AD-0870-9844-ACB0-83A3DF6F4EC9}" destId="{F7CDD6D8-1379-BE4B-BFCE-A93B05758034}" srcOrd="2" destOrd="0" presId="urn:microsoft.com/office/officeart/2009/3/layout/StepUpProcess"/>
    <dgm:cxn modelId="{D7C21B71-19FF-A246-A810-499B7746223E}" type="presParOf" srcId="{C5F87025-1DA2-C148-8A5A-CD8382E9855A}" destId="{9F27B12F-152F-2F4E-80E9-D2135F5B07BD}" srcOrd="1" destOrd="0" presId="urn:microsoft.com/office/officeart/2009/3/layout/StepUpProcess"/>
    <dgm:cxn modelId="{84DDF2F3-25F4-0147-903E-57F16BEFF656}" type="presParOf" srcId="{9F27B12F-152F-2F4E-80E9-D2135F5B07BD}" destId="{CD010EBB-D579-114E-A995-4CE493D2DEA5}" srcOrd="0" destOrd="0" presId="urn:microsoft.com/office/officeart/2009/3/layout/StepUpProcess"/>
    <dgm:cxn modelId="{8AABE9D8-C837-5844-AE5B-28B22FF73DAA}" type="presParOf" srcId="{C5F87025-1DA2-C148-8A5A-CD8382E9855A}" destId="{BAA5A9C7-8D40-2740-9881-61CCCCA777B0}" srcOrd="2" destOrd="0" presId="urn:microsoft.com/office/officeart/2009/3/layout/StepUpProcess"/>
    <dgm:cxn modelId="{13DC266A-3D99-9B46-8483-94F819B6295E}" type="presParOf" srcId="{BAA5A9C7-8D40-2740-9881-61CCCCA777B0}" destId="{0623F22A-6A77-174E-999E-93FB30BDD6B3}" srcOrd="0" destOrd="0" presId="urn:microsoft.com/office/officeart/2009/3/layout/StepUpProcess"/>
    <dgm:cxn modelId="{412E62FA-FD21-DE47-B4BB-04906165DEB7}" type="presParOf" srcId="{BAA5A9C7-8D40-2740-9881-61CCCCA777B0}" destId="{1D892B5A-C911-2B43-9847-AC4CAA960BF1}" srcOrd="1" destOrd="0" presId="urn:microsoft.com/office/officeart/2009/3/layout/StepUpProcess"/>
    <dgm:cxn modelId="{E102A9CB-4B45-3F4D-8225-02E3AD973FA8}" type="presParOf" srcId="{BAA5A9C7-8D40-2740-9881-61CCCCA777B0}" destId="{AF40AE51-FD0B-9246-AFF6-D863C5AE5DCC}" srcOrd="2" destOrd="0" presId="urn:microsoft.com/office/officeart/2009/3/layout/StepUpProcess"/>
    <dgm:cxn modelId="{A87FF786-303D-054B-9383-2AC5B6CB7F45}" type="presParOf" srcId="{C5F87025-1DA2-C148-8A5A-CD8382E9855A}" destId="{4D023871-C34D-E441-869B-A67B68F08380}" srcOrd="3" destOrd="0" presId="urn:microsoft.com/office/officeart/2009/3/layout/StepUpProcess"/>
    <dgm:cxn modelId="{B3702E08-776F-9240-8314-F013A275226F}" type="presParOf" srcId="{4D023871-C34D-E441-869B-A67B68F08380}" destId="{990C666D-BCD5-1541-B53E-25F35DEA95DC}" srcOrd="0" destOrd="0" presId="urn:microsoft.com/office/officeart/2009/3/layout/StepUpProcess"/>
    <dgm:cxn modelId="{FDF44CF6-49EA-DE42-A6C8-60DF593D64A0}" type="presParOf" srcId="{C5F87025-1DA2-C148-8A5A-CD8382E9855A}" destId="{6D44C39C-7A8F-A148-BF65-8875A458C0B3}" srcOrd="4" destOrd="0" presId="urn:microsoft.com/office/officeart/2009/3/layout/StepUpProcess"/>
    <dgm:cxn modelId="{514F9DDD-FFC8-A149-BC54-2AEC6AC5BC3B}" type="presParOf" srcId="{6D44C39C-7A8F-A148-BF65-8875A458C0B3}" destId="{21A1E16C-0D90-784B-BBB5-3A3C8A77B944}" srcOrd="0" destOrd="0" presId="urn:microsoft.com/office/officeart/2009/3/layout/StepUpProcess"/>
    <dgm:cxn modelId="{F8627204-B1F4-CD4F-93DB-10189826809C}" type="presParOf" srcId="{6D44C39C-7A8F-A148-BF65-8875A458C0B3}" destId="{FBAF68FA-48C8-2C48-8EF7-C5449A856324}" srcOrd="1" destOrd="0" presId="urn:microsoft.com/office/officeart/2009/3/layout/StepUpProcess"/>
    <dgm:cxn modelId="{2EC48230-094F-8944-9459-E978A3B66D7E}" type="presParOf" srcId="{6D44C39C-7A8F-A148-BF65-8875A458C0B3}" destId="{2B45646F-62D8-EC40-BEF5-1C12136582BF}" srcOrd="2" destOrd="0" presId="urn:microsoft.com/office/officeart/2009/3/layout/StepUpProcess"/>
    <dgm:cxn modelId="{113F4803-6640-0D4D-AEC4-6E0D3C515813}" type="presParOf" srcId="{C5F87025-1DA2-C148-8A5A-CD8382E9855A}" destId="{7B8231EA-C1A4-2847-A18A-82803258635D}" srcOrd="5" destOrd="0" presId="urn:microsoft.com/office/officeart/2009/3/layout/StepUpProcess"/>
    <dgm:cxn modelId="{AA5796FA-A0C0-A743-A30E-4C1AA19B7C0A}" type="presParOf" srcId="{7B8231EA-C1A4-2847-A18A-82803258635D}" destId="{B6D4F964-0621-F546-ADEC-B3090411F410}" srcOrd="0" destOrd="0" presId="urn:microsoft.com/office/officeart/2009/3/layout/StepUpProcess"/>
    <dgm:cxn modelId="{EBEF0510-9321-2A4F-8EB5-EF2DB7255382}" type="presParOf" srcId="{C5F87025-1DA2-C148-8A5A-CD8382E9855A}" destId="{A4375F14-4618-2944-AA4E-8D408AC70173}" srcOrd="6" destOrd="0" presId="urn:microsoft.com/office/officeart/2009/3/layout/StepUpProcess"/>
    <dgm:cxn modelId="{CA0762AE-2637-AF4C-A680-CFDBC893EEA5}" type="presParOf" srcId="{A4375F14-4618-2944-AA4E-8D408AC70173}" destId="{FEBC0E63-CAFE-6146-BD3E-BC755B86D5BD}" srcOrd="0" destOrd="0" presId="urn:microsoft.com/office/officeart/2009/3/layout/StepUpProcess"/>
    <dgm:cxn modelId="{7E8C8D63-48DC-3743-AB70-14FD3ADF284C}" type="presParOf" srcId="{A4375F14-4618-2944-AA4E-8D408AC70173}" destId="{80CD0306-660F-D14A-BC25-F130E1E86E6C}" srcOrd="1" destOrd="0" presId="urn:microsoft.com/office/officeart/2009/3/layout/StepUpProcess"/>
    <dgm:cxn modelId="{2FCB0B72-F128-4A42-8F89-E876ED155C35}" type="presParOf" srcId="{A4375F14-4618-2944-AA4E-8D408AC70173}" destId="{711C6E5E-DB9F-4E49-AF5F-ACB5F06D5903}" srcOrd="2" destOrd="0" presId="urn:microsoft.com/office/officeart/2009/3/layout/StepUpProcess"/>
    <dgm:cxn modelId="{E9063C7A-D0A2-E74D-99E2-C5A74A4CC4CE}" type="presParOf" srcId="{C5F87025-1DA2-C148-8A5A-CD8382E9855A}" destId="{84CC771C-FC74-D64C-BF48-96CEC5E0DA01}" srcOrd="7" destOrd="0" presId="urn:microsoft.com/office/officeart/2009/3/layout/StepUpProcess"/>
    <dgm:cxn modelId="{CED55897-4B87-064C-85D3-B9279D3AEB45}" type="presParOf" srcId="{84CC771C-FC74-D64C-BF48-96CEC5E0DA01}" destId="{64B2CA3A-4F57-6C4E-AD61-B66B201BF940}" srcOrd="0" destOrd="0" presId="urn:microsoft.com/office/officeart/2009/3/layout/StepUpProcess"/>
    <dgm:cxn modelId="{D0A32E5C-2F8E-3840-8B10-4BACF81732C7}" type="presParOf" srcId="{C5F87025-1DA2-C148-8A5A-CD8382E9855A}" destId="{9544D9B7-CFE7-CE49-AE87-13F8BB6B5132}" srcOrd="8" destOrd="0" presId="urn:microsoft.com/office/officeart/2009/3/layout/StepUpProcess"/>
    <dgm:cxn modelId="{118E02DA-59D5-6C48-8F4D-31F6BC2B62FB}" type="presParOf" srcId="{9544D9B7-CFE7-CE49-AE87-13F8BB6B5132}" destId="{A1AE10B0-8586-0D42-A920-ADD98C46948C}" srcOrd="0" destOrd="0" presId="urn:microsoft.com/office/officeart/2009/3/layout/StepUpProcess"/>
    <dgm:cxn modelId="{FC9E4DA7-1E34-0D4A-BE02-08C1FF41E256}" type="presParOf" srcId="{9544D9B7-CFE7-CE49-AE87-13F8BB6B5132}" destId="{EE9D5ADF-F5B7-AF49-9CED-7B031117AFD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26276-3622-8141-AA6C-DBC9FC848B90}">
      <dsp:nvSpPr>
        <dsp:cNvPr id="0" name=""/>
        <dsp:cNvSpPr/>
      </dsp:nvSpPr>
      <dsp:spPr>
        <a:xfrm rot="5400000">
          <a:off x="336278" y="1518215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0F452-C81D-7F4F-85A1-BCA78911C277}">
      <dsp:nvSpPr>
        <dsp:cNvPr id="0" name=""/>
        <dsp:cNvSpPr/>
      </dsp:nvSpPr>
      <dsp:spPr>
        <a:xfrm>
          <a:off x="170229" y="2012777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err="1"/>
            <a:t>Notified</a:t>
          </a:r>
          <a:r>
            <a:rPr lang="nl-NL" sz="1000" kern="1200"/>
            <a:t> Pull (</a:t>
          </a:r>
          <a:r>
            <a:rPr lang="nl-NL" sz="1000" kern="1200" err="1"/>
            <a:t>eOverdracht</a:t>
          </a:r>
          <a:r>
            <a:rPr lang="nl-NL" sz="1000" kern="1200"/>
            <a:t>, TANP)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Look like "</a:t>
          </a:r>
          <a:r>
            <a:rPr lang="nl-NL" sz="800" kern="1200" err="1"/>
            <a:t>Pattern</a:t>
          </a:r>
          <a:r>
            <a:rPr lang="nl-NL" sz="800" kern="1200"/>
            <a:t> F"</a:t>
          </a:r>
        </a:p>
      </dsp:txBody>
      <dsp:txXfrm>
        <a:off x="170229" y="2012777"/>
        <a:ext cx="1494364" cy="1309898"/>
      </dsp:txXfrm>
    </dsp:sp>
    <dsp:sp modelId="{F7CDD6D8-1379-BE4B-BFCE-A93B05758034}">
      <dsp:nvSpPr>
        <dsp:cNvPr id="0" name=""/>
        <dsp:cNvSpPr/>
      </dsp:nvSpPr>
      <dsp:spPr>
        <a:xfrm>
          <a:off x="1382638" y="1396354"/>
          <a:ext cx="281955" cy="28195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3F22A-6A77-174E-999E-93FB30BDD6B3}">
      <dsp:nvSpPr>
        <dsp:cNvPr id="0" name=""/>
        <dsp:cNvSpPr/>
      </dsp:nvSpPr>
      <dsp:spPr>
        <a:xfrm rot="5400000">
          <a:off x="2165672" y="1065530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92B5A-C911-2B43-9847-AC4CAA960BF1}">
      <dsp:nvSpPr>
        <dsp:cNvPr id="0" name=""/>
        <dsp:cNvSpPr/>
      </dsp:nvSpPr>
      <dsp:spPr>
        <a:xfrm>
          <a:off x="1999623" y="1560091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/>
            <a:t>HL7 WGM 2023 november: </a:t>
          </a:r>
          <a:r>
            <a:rPr lang="nl-NL" sz="1000" kern="1200" err="1"/>
            <a:t>Connectathon</a:t>
          </a:r>
          <a:r>
            <a:rPr lang="nl-NL" sz="1000" kern="1200"/>
            <a:t> </a:t>
          </a:r>
          <a:r>
            <a:rPr lang="nl-NL" sz="1000" kern="1200" err="1"/>
            <a:t>Generic</a:t>
          </a:r>
          <a:r>
            <a:rPr lang="nl-NL" sz="1000" kern="1200"/>
            <a:t> cross-</a:t>
          </a:r>
          <a:r>
            <a:rPr lang="nl-NL" sz="1000" kern="1200" err="1"/>
            <a:t>organizational</a:t>
          </a:r>
          <a:r>
            <a:rPr lang="nl-NL" sz="1000" kern="1200"/>
            <a:t> Workflow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Workflow </a:t>
          </a:r>
          <a:r>
            <a:rPr lang="nl-NL" sz="800" kern="1200" err="1"/>
            <a:t>Pattern</a:t>
          </a:r>
          <a:r>
            <a:rPr lang="nl-NL" sz="800" kern="1200"/>
            <a:t> F (store </a:t>
          </a:r>
          <a:r>
            <a:rPr lang="nl-NL" sz="800" kern="1200" err="1"/>
            <a:t>Task</a:t>
          </a:r>
          <a:r>
            <a:rPr lang="nl-NL" sz="800" kern="1200"/>
            <a:t> at Placer)</a:t>
          </a:r>
        </a:p>
      </dsp:txBody>
      <dsp:txXfrm>
        <a:off x="1999623" y="1560091"/>
        <a:ext cx="1494364" cy="1309898"/>
      </dsp:txXfrm>
    </dsp:sp>
    <dsp:sp modelId="{AF40AE51-FD0B-9246-AFF6-D863C5AE5DCC}">
      <dsp:nvSpPr>
        <dsp:cNvPr id="0" name=""/>
        <dsp:cNvSpPr/>
      </dsp:nvSpPr>
      <dsp:spPr>
        <a:xfrm>
          <a:off x="3212032" y="943669"/>
          <a:ext cx="281955" cy="28195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1E16C-0D90-784B-BBB5-3A3C8A77B944}">
      <dsp:nvSpPr>
        <dsp:cNvPr id="0" name=""/>
        <dsp:cNvSpPr/>
      </dsp:nvSpPr>
      <dsp:spPr>
        <a:xfrm rot="5400000">
          <a:off x="3995066" y="612844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F68FA-48C8-2C48-8EF7-C5449A856324}">
      <dsp:nvSpPr>
        <dsp:cNvPr id="0" name=""/>
        <dsp:cNvSpPr/>
      </dsp:nvSpPr>
      <dsp:spPr>
        <a:xfrm>
          <a:off x="3829017" y="1107406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/>
            <a:t>HL7 WGM 2024 april: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err="1"/>
            <a:t>Realized</a:t>
          </a:r>
          <a:r>
            <a:rPr lang="nl-NL" sz="800" kern="1200"/>
            <a:t> </a:t>
          </a:r>
          <a:r>
            <a:rPr lang="nl-NL" sz="800" kern="1200" err="1"/>
            <a:t>Proof</a:t>
          </a:r>
          <a:r>
            <a:rPr lang="nl-NL" sz="800" kern="1200"/>
            <a:t>-of-Concept</a:t>
          </a:r>
        </a:p>
      </dsp:txBody>
      <dsp:txXfrm>
        <a:off x="3829017" y="1107406"/>
        <a:ext cx="1494364" cy="1309898"/>
      </dsp:txXfrm>
    </dsp:sp>
    <dsp:sp modelId="{2B45646F-62D8-EC40-BEF5-1C12136582BF}">
      <dsp:nvSpPr>
        <dsp:cNvPr id="0" name=""/>
        <dsp:cNvSpPr/>
      </dsp:nvSpPr>
      <dsp:spPr>
        <a:xfrm>
          <a:off x="5041426" y="490983"/>
          <a:ext cx="281955" cy="28195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C0E63-CAFE-6146-BD3E-BC755B86D5BD}">
      <dsp:nvSpPr>
        <dsp:cNvPr id="0" name=""/>
        <dsp:cNvSpPr/>
      </dsp:nvSpPr>
      <dsp:spPr>
        <a:xfrm rot="5400000">
          <a:off x="5824460" y="160159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D0306-660F-D14A-BC25-F130E1E86E6C}">
      <dsp:nvSpPr>
        <dsp:cNvPr id="0" name=""/>
        <dsp:cNvSpPr/>
      </dsp:nvSpPr>
      <dsp:spPr>
        <a:xfrm>
          <a:off x="5658411" y="654721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/>
            <a:t>May 2024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err="1"/>
            <a:t>started</a:t>
          </a:r>
          <a:r>
            <a:rPr lang="nl-NL" sz="800" kern="1200"/>
            <a:t> </a:t>
          </a:r>
          <a:r>
            <a:rPr lang="nl-NL" sz="800" kern="1200" err="1"/>
            <a:t>writing</a:t>
          </a:r>
          <a:r>
            <a:rPr lang="nl-NL" sz="800" kern="1200"/>
            <a:t> SCP IG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 err="1"/>
            <a:t>started</a:t>
          </a:r>
          <a:r>
            <a:rPr lang="nl-NL" sz="800" kern="1200"/>
            <a:t> </a:t>
          </a:r>
          <a:r>
            <a:rPr lang="nl-NL" sz="800" kern="1200" err="1"/>
            <a:t>coding</a:t>
          </a:r>
          <a:r>
            <a:rPr lang="nl-NL" sz="800" kern="1200"/>
            <a:t> </a:t>
          </a:r>
          <a:r>
            <a:rPr lang="nl-NL" sz="800" kern="1200" err="1"/>
            <a:t>Orca</a:t>
          </a:r>
          <a:endParaRPr lang="nl-NL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Workflow </a:t>
          </a:r>
          <a:r>
            <a:rPr lang="nl-NL" sz="800" kern="1200" err="1"/>
            <a:t>Pattern</a:t>
          </a:r>
          <a:r>
            <a:rPr lang="nl-NL" sz="800" kern="1200"/>
            <a:t> F (</a:t>
          </a:r>
          <a:r>
            <a:rPr lang="nl-NL" sz="800" kern="1200" err="1"/>
            <a:t>Task</a:t>
          </a:r>
          <a:r>
            <a:rPr lang="nl-NL" sz="800" kern="1200"/>
            <a:t> at Placer) </a:t>
          </a:r>
          <a:r>
            <a:rPr lang="nl-NL" sz="800" kern="1200" err="1"/>
            <a:t>and</a:t>
          </a:r>
          <a:r>
            <a:rPr lang="nl-NL" sz="800" kern="1200"/>
            <a:t> G (</a:t>
          </a:r>
          <a:r>
            <a:rPr lang="nl-NL" sz="800" kern="1200" err="1"/>
            <a:t>Task</a:t>
          </a:r>
          <a:r>
            <a:rPr lang="nl-NL" sz="800" kern="1200"/>
            <a:t> at Filler)</a:t>
          </a:r>
        </a:p>
      </dsp:txBody>
      <dsp:txXfrm>
        <a:off x="5658411" y="654721"/>
        <a:ext cx="1494364" cy="1309898"/>
      </dsp:txXfrm>
    </dsp:sp>
    <dsp:sp modelId="{711C6E5E-DB9F-4E49-AF5F-ACB5F06D5903}">
      <dsp:nvSpPr>
        <dsp:cNvPr id="0" name=""/>
        <dsp:cNvSpPr/>
      </dsp:nvSpPr>
      <dsp:spPr>
        <a:xfrm>
          <a:off x="6870820" y="38298"/>
          <a:ext cx="281955" cy="28195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E10B0-8586-0D42-A920-ADD98C46948C}">
      <dsp:nvSpPr>
        <dsp:cNvPr id="0" name=""/>
        <dsp:cNvSpPr/>
      </dsp:nvSpPr>
      <dsp:spPr>
        <a:xfrm rot="5400000">
          <a:off x="7653854" y="-292525"/>
          <a:ext cx="994752" cy="165524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D5ADF-F5B7-AF49-9CED-7B031117AFDE}">
      <dsp:nvSpPr>
        <dsp:cNvPr id="0" name=""/>
        <dsp:cNvSpPr/>
      </dsp:nvSpPr>
      <dsp:spPr>
        <a:xfrm>
          <a:off x="7487805" y="202035"/>
          <a:ext cx="1494364" cy="1309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/>
            <a:t>December 2024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SCP </a:t>
          </a:r>
          <a:r>
            <a:rPr lang="nl-NL" sz="800" kern="1200" err="1"/>
            <a:t>production</a:t>
          </a:r>
          <a:r>
            <a:rPr lang="nl-NL" sz="800" kern="1200"/>
            <a:t> ready </a:t>
          </a:r>
          <a:r>
            <a:rPr lang="nl-NL" sz="800" kern="1200" err="1"/>
            <a:t>for</a:t>
          </a:r>
          <a:r>
            <a:rPr lang="nl-NL" sz="800" kern="1200"/>
            <a:t> homemonitoring-</a:t>
          </a:r>
          <a:r>
            <a:rPr lang="nl-NL" sz="800" kern="1200" err="1"/>
            <a:t>enrollment</a:t>
          </a:r>
          <a:r>
            <a:rPr lang="nl-NL" sz="800" kern="1200"/>
            <a:t> at 3 </a:t>
          </a:r>
          <a:r>
            <a:rPr lang="nl-NL" sz="800" kern="1200" err="1"/>
            <a:t>hospitals</a:t>
          </a:r>
          <a:endParaRPr lang="nl-NL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CWZ </a:t>
          </a:r>
          <a:r>
            <a:rPr lang="nl-NL" sz="800" kern="1200" err="1"/>
            <a:t>Hospital</a:t>
          </a:r>
          <a:r>
            <a:rPr lang="nl-NL" sz="800" kern="1200"/>
            <a:t> (</a:t>
          </a:r>
          <a:r>
            <a:rPr lang="nl-NL" sz="800" kern="1200" err="1"/>
            <a:t>HiX</a:t>
          </a:r>
          <a:r>
            <a:rPr lang="nl-NL" sz="800" kern="1200"/>
            <a:t> &amp; Zorgplatform)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Antonius (</a:t>
          </a:r>
          <a:r>
            <a:rPr lang="nl-NL" sz="800" kern="1200" err="1"/>
            <a:t>Epic</a:t>
          </a:r>
          <a:r>
            <a:rPr lang="nl-NL" sz="800" kern="1200"/>
            <a:t> &amp; Harmony/</a:t>
          </a:r>
          <a:r>
            <a:rPr lang="nl-NL" sz="800" kern="1200" err="1"/>
            <a:t>MuleSoft</a:t>
          </a:r>
          <a:r>
            <a:rPr lang="nl-NL" sz="800" kern="1200"/>
            <a:t>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800" kern="1200"/>
            <a:t>Zorg bij jou (</a:t>
          </a:r>
          <a:r>
            <a:rPr lang="nl-NL" sz="800" kern="1200" err="1"/>
            <a:t>custom</a:t>
          </a:r>
          <a:r>
            <a:rPr lang="nl-NL" sz="800" kern="1200"/>
            <a:t> software)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nl-NL" sz="800" kern="1200"/>
        </a:p>
      </dsp:txBody>
      <dsp:txXfrm>
        <a:off x="7487805" y="202035"/>
        <a:ext cx="1494364" cy="130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8DC13-2D61-455B-B23F-2F224145DC9C}" type="datetimeFigureOut">
              <a:rPr lang="nl-NL" smtClean="0"/>
              <a:t>29-1-2025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81DF6-FA07-48E6-A924-A5B2CF22750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317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Welkom, </a:t>
            </a:r>
            <a:r>
              <a:rPr lang="en-US" err="1"/>
              <a:t>voorstel</a:t>
            </a:r>
            <a:r>
              <a:rPr lang="en-US"/>
              <a:t> </a:t>
            </a:r>
            <a:r>
              <a:rPr lang="en-US" err="1"/>
              <a:t>sprekers</a:t>
            </a:r>
            <a:r>
              <a:rPr lang="en-US"/>
              <a:t>, HL7, IHE, Dank </a:t>
            </a:r>
            <a:r>
              <a:rPr lang="en-US" err="1"/>
              <a:t>dat</a:t>
            </a:r>
            <a:r>
              <a:rPr lang="en-US"/>
              <a:t> Santeon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voorstel</a:t>
            </a:r>
            <a:r>
              <a:rPr lang="en-US"/>
              <a:t> mag </a:t>
            </a:r>
            <a:r>
              <a:rPr lang="en-US" err="1"/>
              <a:t>presenteren</a:t>
            </a:r>
            <a:r>
              <a:rPr lang="en-US"/>
              <a:t>. 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757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</a:t>
            </a:r>
            <a:r>
              <a:rPr lang="en-US" err="1"/>
              <a:t>opsomming</a:t>
            </a:r>
            <a:r>
              <a:rPr lang="en-US"/>
              <a:t>]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741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 u </a:t>
            </a:r>
            <a:r>
              <a:rPr lang="en-US" err="1"/>
              <a:t>meer</a:t>
            </a:r>
            <a:r>
              <a:rPr lang="en-US"/>
              <a:t> wilt </a:t>
            </a:r>
            <a:r>
              <a:rPr lang="en-US" err="1"/>
              <a:t>weten</a:t>
            </a:r>
            <a:r>
              <a:rPr lang="en-US"/>
              <a:t>; </a:t>
            </a:r>
            <a:r>
              <a:rPr lang="en-US" err="1"/>
              <a:t>zie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onze</a:t>
            </a:r>
            <a:r>
              <a:rPr lang="en-US"/>
              <a:t> </a:t>
            </a:r>
            <a:r>
              <a:rPr lang="en-US" err="1"/>
              <a:t>contactgegevens</a:t>
            </a:r>
            <a:r>
              <a:rPr lang="en-US"/>
              <a:t>.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linkje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presentatie</a:t>
            </a:r>
            <a:r>
              <a:rPr lang="en-US"/>
              <a:t> </a:t>
            </a:r>
            <a:r>
              <a:rPr lang="en-US" err="1"/>
              <a:t>staat</a:t>
            </a:r>
            <a:r>
              <a:rPr lang="en-US"/>
              <a:t> op de </a:t>
            </a:r>
            <a:r>
              <a:rPr lang="en-US" err="1"/>
              <a:t>github-omgeving</a:t>
            </a:r>
            <a:r>
              <a:rPr lang="en-US"/>
              <a:t> (</a:t>
            </a:r>
            <a:r>
              <a:rPr lang="en-US" err="1"/>
              <a:t>rechtsonder</a:t>
            </a:r>
            <a:r>
              <a:rPr lang="en-US"/>
              <a:t>).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00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aanleiding</a:t>
            </a:r>
            <a:r>
              <a:rPr lang="en-US" dirty="0"/>
              <a:t> van Shared Care Planning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in de </a:t>
            </a:r>
            <a:r>
              <a:rPr lang="en-US" dirty="0" err="1"/>
              <a:t>tijd</a:t>
            </a:r>
            <a:r>
              <a:rPr lang="en-US" dirty="0"/>
              <a:t>.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ziekenhuizen</a:t>
            </a:r>
            <a:r>
              <a:rPr lang="en-US" dirty="0"/>
              <a:t> </a:t>
            </a:r>
            <a:r>
              <a:rPr lang="en-US" dirty="0" err="1"/>
              <a:t>waren</a:t>
            </a:r>
            <a:r>
              <a:rPr lang="en-US" dirty="0"/>
              <a:t> toe </a:t>
            </a:r>
            <a:r>
              <a:rPr lang="en-US" dirty="0" err="1"/>
              <a:t>bezig</a:t>
            </a:r>
            <a:r>
              <a:rPr lang="en-US" dirty="0"/>
              <a:t> om </a:t>
            </a:r>
            <a:r>
              <a:rPr lang="en-US" dirty="0" err="1"/>
              <a:t>thuismonitorings-afdelinkjes</a:t>
            </a:r>
            <a:r>
              <a:rPr lang="en-US" dirty="0"/>
              <a:t>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, </a:t>
            </a:r>
            <a:r>
              <a:rPr lang="en-US" dirty="0" err="1"/>
              <a:t>soms</a:t>
            </a:r>
            <a:r>
              <a:rPr lang="en-US" dirty="0"/>
              <a:t>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afdelingen</a:t>
            </a:r>
            <a:r>
              <a:rPr lang="en-US" dirty="0"/>
              <a:t> per </a:t>
            </a:r>
            <a:r>
              <a:rPr lang="en-US" dirty="0" err="1"/>
              <a:t>organisatie</a:t>
            </a:r>
            <a:endParaRPr lang="en-US" dirty="0"/>
          </a:p>
          <a:p>
            <a:r>
              <a:rPr lang="en-US" dirty="0"/>
              <a:t>Later is </a:t>
            </a:r>
            <a:r>
              <a:rPr lang="en-US" dirty="0" err="1"/>
              <a:t>bedacht</a:t>
            </a:r>
            <a:r>
              <a:rPr lang="en-US" dirty="0"/>
              <a:t> om de </a:t>
            </a:r>
            <a:r>
              <a:rPr lang="en-US" dirty="0" err="1"/>
              <a:t>krachten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bundelen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</a:t>
            </a:r>
            <a:r>
              <a:rPr lang="en-US" dirty="0"/>
              <a:t> </a:t>
            </a:r>
            <a:r>
              <a:rPr lang="en-US" dirty="0" err="1"/>
              <a:t>initiatief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hybride</a:t>
            </a:r>
            <a:r>
              <a:rPr lang="en-US" dirty="0"/>
              <a:t> </a:t>
            </a:r>
            <a:r>
              <a:rPr lang="en-US" dirty="0" err="1"/>
              <a:t>zorg</a:t>
            </a:r>
            <a:r>
              <a:rPr lang="en-US" dirty="0"/>
              <a:t> in ‘Zorg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jou</a:t>
            </a:r>
            <a:r>
              <a:rPr lang="en-US" dirty="0"/>
              <a:t>’, maar interne </a:t>
            </a:r>
            <a:r>
              <a:rPr lang="en-US" dirty="0" err="1"/>
              <a:t>afdelingen</a:t>
            </a:r>
            <a:r>
              <a:rPr lang="en-US" dirty="0"/>
              <a:t> ‘</a:t>
            </a:r>
            <a:r>
              <a:rPr lang="en-US" dirty="0" err="1"/>
              <a:t>outsourcen</a:t>
            </a:r>
            <a:r>
              <a:rPr lang="en-US" dirty="0"/>
              <a:t>’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, want </a:t>
            </a:r>
            <a:r>
              <a:rPr lang="en-US" dirty="0" err="1"/>
              <a:t>samenwerking</a:t>
            </a:r>
            <a:r>
              <a:rPr lang="en-US" dirty="0"/>
              <a:t> </a:t>
            </a:r>
            <a:r>
              <a:rPr lang="en-US" dirty="0" err="1"/>
              <a:t>blijft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. </a:t>
            </a:r>
          </a:p>
          <a:p>
            <a:r>
              <a:rPr lang="en-US" dirty="0" err="1"/>
              <a:t>Voorbeeld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protocol </a:t>
            </a:r>
            <a:r>
              <a:rPr lang="en-US" dirty="0" err="1"/>
              <a:t>harthalen</a:t>
            </a:r>
            <a:r>
              <a:rPr lang="en-US" dirty="0"/>
              <a:t>; </a:t>
            </a:r>
            <a:r>
              <a:rPr lang="en-US" dirty="0" err="1"/>
              <a:t>als</a:t>
            </a:r>
            <a:r>
              <a:rPr lang="en-US" dirty="0"/>
              <a:t> patient &gt;2 kg </a:t>
            </a:r>
            <a:r>
              <a:rPr lang="en-US" dirty="0" err="1"/>
              <a:t>zwaarder</a:t>
            </a:r>
            <a:r>
              <a:rPr lang="en-US" dirty="0"/>
              <a:t> is </a:t>
            </a:r>
            <a:r>
              <a:rPr lang="en-US" dirty="0" err="1"/>
              <a:t>geworden</a:t>
            </a:r>
            <a:r>
              <a:rPr lang="en-US" dirty="0"/>
              <a:t>, plan dan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afspraak</a:t>
            </a:r>
            <a:r>
              <a:rPr lang="en-US" dirty="0"/>
              <a:t> op de poli. Hoe doe je </a:t>
            </a:r>
            <a:r>
              <a:rPr lang="en-US" dirty="0" err="1"/>
              <a:t>dat</a:t>
            </a:r>
            <a:r>
              <a:rPr lang="en-US" dirty="0"/>
              <a:t> dan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gestructureerde</a:t>
            </a:r>
            <a:r>
              <a:rPr lang="en-US" dirty="0"/>
              <a:t> </a:t>
            </a:r>
            <a:r>
              <a:rPr lang="en-US" dirty="0" err="1"/>
              <a:t>wijze</a:t>
            </a:r>
            <a:r>
              <a:rPr lang="en-US" dirty="0"/>
              <a:t>?</a:t>
            </a:r>
          </a:p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73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Vanuit</a:t>
            </a:r>
            <a:r>
              <a:rPr lang="en-US" dirty="0"/>
              <a:t> de </a:t>
            </a:r>
            <a:r>
              <a:rPr lang="en-US" dirty="0" err="1"/>
              <a:t>aanleiding</a:t>
            </a:r>
            <a:r>
              <a:rPr lang="en-US" dirty="0"/>
              <a:t> is het </a:t>
            </a:r>
            <a:r>
              <a:rPr lang="en-US" dirty="0" err="1"/>
              <a:t>vraagstuk</a:t>
            </a:r>
            <a:r>
              <a:rPr lang="en-US" dirty="0"/>
              <a:t>; hoe </a:t>
            </a:r>
            <a:r>
              <a:rPr lang="en-US" dirty="0" err="1"/>
              <a:t>werk</a:t>
            </a:r>
            <a:r>
              <a:rPr lang="en-US" dirty="0"/>
              <a:t> je lekker </a:t>
            </a:r>
            <a:r>
              <a:rPr lang="en-US" dirty="0" err="1"/>
              <a:t>samen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2 </a:t>
            </a:r>
            <a:r>
              <a:rPr lang="en-US" dirty="0" err="1"/>
              <a:t>organisaties</a:t>
            </a:r>
            <a:r>
              <a:rPr lang="en-US" dirty="0"/>
              <a:t>? </a:t>
            </a:r>
          </a:p>
          <a:p>
            <a:r>
              <a:rPr lang="en-US" dirty="0"/>
              <a:t>Maar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blijft</a:t>
            </a:r>
            <a:r>
              <a:rPr lang="en-US" dirty="0"/>
              <a:t> het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, want patient </a:t>
            </a:r>
            <a:r>
              <a:rPr lang="en-US" dirty="0" err="1"/>
              <a:t>wordt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moment </a:t>
            </a:r>
            <a:r>
              <a:rPr lang="en-US" dirty="0" err="1"/>
              <a:t>ontslagen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huisarts</a:t>
            </a:r>
            <a:r>
              <a:rPr lang="en-US" dirty="0"/>
              <a:t>. Of… er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de </a:t>
            </a:r>
            <a:r>
              <a:rPr lang="en-US" dirty="0" err="1"/>
              <a:t>thuismonitoring</a:t>
            </a:r>
            <a:r>
              <a:rPr lang="en-US" dirty="0"/>
              <a:t> </a:t>
            </a:r>
            <a:r>
              <a:rPr lang="en-US" dirty="0" err="1"/>
              <a:t>gevraagd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thuiszorg</a:t>
            </a:r>
            <a:r>
              <a:rPr lang="en-US" dirty="0"/>
              <a:t> om </a:t>
            </a:r>
            <a:r>
              <a:rPr lang="en-US" dirty="0" err="1"/>
              <a:t>eens</a:t>
            </a:r>
            <a:r>
              <a:rPr lang="en-US" dirty="0"/>
              <a:t> </a:t>
            </a:r>
            <a:r>
              <a:rPr lang="en-US" dirty="0" err="1"/>
              <a:t>langs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. </a:t>
            </a:r>
            <a:r>
              <a:rPr lang="en-US" dirty="0" err="1"/>
              <a:t>Uiteraard</a:t>
            </a:r>
            <a:r>
              <a:rPr lang="en-US" dirty="0"/>
              <a:t> </a:t>
            </a:r>
            <a:r>
              <a:rPr lang="en-US" dirty="0" err="1"/>
              <a:t>speelt</a:t>
            </a:r>
            <a:r>
              <a:rPr lang="en-US" dirty="0"/>
              <a:t> de patient </a:t>
            </a:r>
            <a:r>
              <a:rPr lang="en-US" dirty="0" err="1"/>
              <a:t>hierin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centrale </a:t>
            </a:r>
            <a:r>
              <a:rPr lang="en-US" dirty="0" err="1"/>
              <a:t>rol</a:t>
            </a:r>
            <a:r>
              <a:rPr lang="en-US" dirty="0"/>
              <a:t>. </a:t>
            </a:r>
            <a:r>
              <a:rPr lang="en-US" dirty="0" err="1"/>
              <a:t>Daarom</a:t>
            </a:r>
            <a:r>
              <a:rPr lang="en-US" dirty="0"/>
              <a:t> is het </a:t>
            </a:r>
            <a:r>
              <a:rPr lang="en-US" dirty="0" err="1"/>
              <a:t>doel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‘</a:t>
            </a:r>
            <a:r>
              <a:rPr lang="en-US" dirty="0" err="1"/>
              <a:t>datauitwisseling-standaard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netwerkzorg</a:t>
            </a:r>
            <a:r>
              <a:rPr lang="en-US" dirty="0"/>
              <a:t>’.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501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….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verschiilende</a:t>
            </a:r>
            <a:r>
              <a:rPr lang="en-US"/>
              <a:t> </a:t>
            </a:r>
            <a:r>
              <a:rPr lang="en-US" err="1"/>
              <a:t>usecases</a:t>
            </a:r>
            <a:r>
              <a:rPr lang="en-US"/>
              <a:t>. De </a:t>
            </a:r>
            <a:r>
              <a:rPr lang="en-US" err="1"/>
              <a:t>lijst</a:t>
            </a:r>
            <a:r>
              <a:rPr lang="en-US"/>
              <a:t> is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uitputtend</a:t>
            </a:r>
            <a:r>
              <a:rPr lang="en-US"/>
              <a:t>, maar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usecases</a:t>
            </a:r>
            <a:r>
              <a:rPr lang="en-US"/>
              <a:t> </a:t>
            </a:r>
            <a:r>
              <a:rPr lang="en-US" err="1"/>
              <a:t>kun</a:t>
            </a:r>
            <a:r>
              <a:rPr lang="en-US"/>
              <a:t> je </a:t>
            </a:r>
            <a:r>
              <a:rPr lang="en-US" err="1"/>
              <a:t>denken</a:t>
            </a:r>
            <a:r>
              <a:rPr lang="en-US"/>
              <a:t>: [</a:t>
            </a:r>
            <a:r>
              <a:rPr lang="en-US" err="1"/>
              <a:t>opsomming</a:t>
            </a:r>
            <a:r>
              <a:rPr lang="en-US"/>
              <a:t>]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1401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zorgverlener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? </a:t>
            </a:r>
            <a:r>
              <a:rPr lang="en-US" err="1"/>
              <a:t>Eigenlijk</a:t>
            </a:r>
            <a:r>
              <a:rPr lang="en-US"/>
              <a:t> </a:t>
            </a:r>
            <a:r>
              <a:rPr lang="en-US" err="1"/>
              <a:t>doen</a:t>
            </a:r>
            <a:r>
              <a:rPr lang="en-US"/>
              <a:t> we het </a:t>
            </a:r>
            <a:r>
              <a:rPr lang="en-US" err="1"/>
              <a:t>daarvoor</a:t>
            </a:r>
            <a:r>
              <a:rPr lang="en-US"/>
              <a:t>;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zorgverlener</a:t>
            </a:r>
            <a:r>
              <a:rPr lang="en-US"/>
              <a:t> efficient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samenwerken</a:t>
            </a:r>
            <a:r>
              <a:rPr lang="en-US"/>
              <a:t> met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zorgverleners</a:t>
            </a:r>
            <a:r>
              <a:rPr lang="en-US"/>
              <a:t>, </a:t>
            </a:r>
            <a:r>
              <a:rPr lang="en-US" err="1"/>
              <a:t>ook</a:t>
            </a:r>
            <a:r>
              <a:rPr lang="en-US"/>
              <a:t> al </a:t>
            </a:r>
            <a:r>
              <a:rPr lang="en-US" err="1"/>
              <a:t>zijn</a:t>
            </a:r>
            <a:r>
              <a:rPr lang="en-US"/>
              <a:t> die </a:t>
            </a:r>
            <a:r>
              <a:rPr lang="en-US" err="1"/>
              <a:t>onderdeel</a:t>
            </a:r>
            <a:r>
              <a:rPr lang="en-US"/>
              <a:t> van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organisatie</a:t>
            </a:r>
            <a:r>
              <a:rPr lang="en-US"/>
              <a:t>. In de wat </a:t>
            </a:r>
            <a:r>
              <a:rPr lang="en-US" err="1"/>
              <a:t>grotere</a:t>
            </a:r>
            <a:r>
              <a:rPr lang="en-US"/>
              <a:t> </a:t>
            </a:r>
            <a:r>
              <a:rPr lang="en-US" err="1"/>
              <a:t>zorgorganisaties</a:t>
            </a:r>
            <a:r>
              <a:rPr lang="en-US"/>
              <a:t> </a:t>
            </a:r>
            <a:r>
              <a:rPr lang="en-US" err="1"/>
              <a:t>werken</a:t>
            </a:r>
            <a:r>
              <a:rPr lang="en-US"/>
              <a:t> </a:t>
            </a:r>
            <a:r>
              <a:rPr lang="en-US" err="1"/>
              <a:t>verschillende</a:t>
            </a:r>
            <a:r>
              <a:rPr lang="en-US"/>
              <a:t> </a:t>
            </a:r>
            <a:r>
              <a:rPr lang="en-US" err="1"/>
              <a:t>afdelingen</a:t>
            </a:r>
            <a:r>
              <a:rPr lang="en-US"/>
              <a:t> al </a:t>
            </a:r>
            <a:r>
              <a:rPr lang="en-US" err="1"/>
              <a:t>samen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chirurg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radioloog</a:t>
            </a:r>
            <a:r>
              <a:rPr lang="en-US"/>
              <a:t> </a:t>
            </a:r>
            <a:r>
              <a:rPr lang="en-US" err="1"/>
              <a:t>vraagt</a:t>
            </a:r>
            <a:r>
              <a:rPr lang="en-US"/>
              <a:t> om </a:t>
            </a:r>
            <a:r>
              <a:rPr lang="en-US" err="1"/>
              <a:t>een</a:t>
            </a:r>
            <a:r>
              <a:rPr lang="en-US"/>
              <a:t> MRI-scan. Shared Care Planning </a:t>
            </a:r>
            <a:r>
              <a:rPr lang="en-US" err="1"/>
              <a:t>moet</a:t>
            </a:r>
            <a:r>
              <a:rPr lang="en-US"/>
              <a:t> </a:t>
            </a:r>
            <a:r>
              <a:rPr lang="en-US" err="1"/>
              <a:t>hetzelfde</a:t>
            </a:r>
            <a:r>
              <a:rPr lang="en-US"/>
              <a:t> </a:t>
            </a:r>
            <a:r>
              <a:rPr lang="en-US" err="1"/>
              <a:t>gevoel</a:t>
            </a:r>
            <a:r>
              <a:rPr lang="en-US"/>
              <a:t> </a:t>
            </a:r>
            <a:r>
              <a:rPr lang="en-US" err="1"/>
              <a:t>geven</a:t>
            </a:r>
            <a:r>
              <a:rPr lang="en-US"/>
              <a:t>, maar dan </a:t>
            </a:r>
            <a:r>
              <a:rPr lang="en-US" err="1"/>
              <a:t>transmuraal</a:t>
            </a:r>
            <a:r>
              <a:rPr lang="en-US"/>
              <a:t>. Het </a:t>
            </a:r>
            <a:r>
              <a:rPr lang="en-US" err="1"/>
              <a:t>moet</a:t>
            </a:r>
            <a:r>
              <a:rPr lang="en-US"/>
              <a:t> </a:t>
            </a:r>
            <a:r>
              <a:rPr lang="en-US" err="1"/>
              <a:t>inzicht</a:t>
            </a:r>
            <a:r>
              <a:rPr lang="en-US"/>
              <a:t> in het </a:t>
            </a:r>
            <a:r>
              <a:rPr lang="en-US" err="1"/>
              <a:t>zorgnetwerk</a:t>
            </a:r>
            <a:r>
              <a:rPr lang="en-US"/>
              <a:t> </a:t>
            </a:r>
            <a:r>
              <a:rPr lang="en-US" err="1"/>
              <a:t>geven</a:t>
            </a:r>
            <a:r>
              <a:rPr lang="en-US"/>
              <a:t>… [etc. </a:t>
            </a:r>
            <a:r>
              <a:rPr lang="en-US" err="1"/>
              <a:t>zie</a:t>
            </a:r>
            <a:r>
              <a:rPr lang="en-US"/>
              <a:t> </a:t>
            </a:r>
            <a:r>
              <a:rPr lang="en-US" err="1"/>
              <a:t>opsomming</a:t>
            </a:r>
            <a:r>
              <a:rPr lang="en-US"/>
              <a:t>]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1095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SCP is </a:t>
            </a:r>
            <a:r>
              <a:rPr lang="en-US" err="1"/>
              <a:t>lijn</a:t>
            </a:r>
            <a:r>
              <a:rPr lang="en-US"/>
              <a:t> met NVS, we </a:t>
            </a:r>
            <a:r>
              <a:rPr lang="en-US" err="1"/>
              <a:t>kunnen</a:t>
            </a:r>
            <a:r>
              <a:rPr lang="en-US"/>
              <a:t> </a:t>
            </a:r>
            <a:r>
              <a:rPr lang="en-US" err="1"/>
              <a:t>alleen</a:t>
            </a:r>
            <a:r>
              <a:rPr lang="en-US"/>
              <a:t>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wachten</a:t>
            </a:r>
            <a:r>
              <a:rPr lang="en-US"/>
              <a:t> tot 2027 om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beginnen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952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Door </a:t>
            </a:r>
            <a:r>
              <a:rPr lang="en-US" err="1"/>
              <a:t>naar</a:t>
            </a:r>
            <a:r>
              <a:rPr lang="en-US"/>
              <a:t> de </a:t>
            </a:r>
            <a:r>
              <a:rPr lang="en-US" err="1"/>
              <a:t>oplossing</a:t>
            </a:r>
            <a:r>
              <a:rPr lang="en-US"/>
              <a:t>; Shared Care Planning. Wat is het? In </a:t>
            </a:r>
            <a:r>
              <a:rPr lang="en-US" err="1"/>
              <a:t>feite</a:t>
            </a:r>
            <a:r>
              <a:rPr lang="en-US"/>
              <a:t> is het idee om alle </a:t>
            </a:r>
            <a:r>
              <a:rPr lang="en-US" err="1"/>
              <a:t>bestaande</a:t>
            </a:r>
            <a:r>
              <a:rPr lang="en-US"/>
              <a:t> </a:t>
            </a:r>
            <a:r>
              <a:rPr lang="en-US" err="1"/>
              <a:t>verwijzingen</a:t>
            </a:r>
            <a:r>
              <a:rPr lang="en-US"/>
              <a:t> (</a:t>
            </a:r>
            <a:r>
              <a:rPr lang="en-US" err="1"/>
              <a:t>overdrachten</a:t>
            </a:r>
            <a:r>
              <a:rPr lang="en-US"/>
              <a:t>, </a:t>
            </a:r>
            <a:r>
              <a:rPr lang="en-US" err="1"/>
              <a:t>transmurale</a:t>
            </a:r>
            <a:r>
              <a:rPr lang="en-US"/>
              <a:t> orders) met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kapstof</a:t>
            </a:r>
            <a:r>
              <a:rPr lang="en-US"/>
              <a:t> of index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elkaar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knopen</a:t>
            </a:r>
            <a:r>
              <a:rPr lang="en-US"/>
              <a:t>, </a:t>
            </a:r>
            <a:r>
              <a:rPr lang="en-US" err="1"/>
              <a:t>zodat</a:t>
            </a:r>
            <a:r>
              <a:rPr lang="en-US"/>
              <a:t> er </a:t>
            </a:r>
            <a:r>
              <a:rPr lang="en-US" err="1"/>
              <a:t>een</a:t>
            </a:r>
            <a:r>
              <a:rPr lang="en-US"/>
              <a:t> network </a:t>
            </a:r>
            <a:r>
              <a:rPr lang="en-US" err="1"/>
              <a:t>ontstaat</a:t>
            </a:r>
            <a:r>
              <a:rPr lang="en-US"/>
              <a:t>. De </a:t>
            </a:r>
            <a:r>
              <a:rPr lang="en-US" err="1"/>
              <a:t>kapstok</a:t>
            </a:r>
            <a:r>
              <a:rPr lang="en-US"/>
              <a:t> </a:t>
            </a:r>
            <a:r>
              <a:rPr lang="en-US" err="1"/>
              <a:t>heet</a:t>
            </a:r>
            <a:r>
              <a:rPr lang="en-US"/>
              <a:t> ‘</a:t>
            </a:r>
            <a:r>
              <a:rPr lang="en-US" err="1"/>
              <a:t>CarePlan</a:t>
            </a:r>
            <a:r>
              <a:rPr lang="en-US"/>
              <a:t>’ of ‘</a:t>
            </a:r>
            <a:r>
              <a:rPr lang="en-US" err="1"/>
              <a:t>Zorgplan</a:t>
            </a:r>
            <a:r>
              <a:rPr lang="en-US"/>
              <a:t>’. Door de </a:t>
            </a:r>
            <a:r>
              <a:rPr lang="en-US" err="1"/>
              <a:t>koppeling</a:t>
            </a:r>
            <a:r>
              <a:rPr lang="en-US"/>
              <a:t> </a:t>
            </a:r>
            <a:r>
              <a:rPr lang="en-US" err="1"/>
              <a:t>onstaat</a:t>
            </a:r>
            <a:r>
              <a:rPr lang="en-US"/>
              <a:t> </a:t>
            </a:r>
            <a:r>
              <a:rPr lang="en-US" err="1"/>
              <a:t>inzicht</a:t>
            </a:r>
            <a:r>
              <a:rPr lang="en-US"/>
              <a:t> in het network (</a:t>
            </a:r>
            <a:r>
              <a:rPr lang="en-US" err="1"/>
              <a:t>waar</a:t>
            </a:r>
            <a:r>
              <a:rPr lang="en-US"/>
              <a:t> is er data van </a:t>
            </a:r>
            <a:r>
              <a:rPr lang="en-US" err="1"/>
              <a:t>deze</a:t>
            </a:r>
            <a:r>
              <a:rPr lang="en-US"/>
              <a:t> patient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traject</a:t>
            </a:r>
            <a:r>
              <a:rPr lang="en-US"/>
              <a:t>?). Door de </a:t>
            </a:r>
            <a:r>
              <a:rPr lang="en-US" err="1"/>
              <a:t>koppeling</a:t>
            </a:r>
            <a:r>
              <a:rPr lang="en-US"/>
              <a:t> is het </a:t>
            </a:r>
            <a:r>
              <a:rPr lang="en-US" err="1"/>
              <a:t>ook</a:t>
            </a:r>
            <a:r>
              <a:rPr lang="en-US"/>
              <a:t> </a:t>
            </a:r>
            <a:r>
              <a:rPr lang="en-US" err="1"/>
              <a:t>eenvoudig</a:t>
            </a:r>
            <a:r>
              <a:rPr lang="en-US"/>
              <a:t> om het network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passen</a:t>
            </a:r>
            <a:r>
              <a:rPr lang="en-US"/>
              <a:t> of </a:t>
            </a:r>
            <a:r>
              <a:rPr lang="en-US" err="1"/>
              <a:t>uit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breiden</a:t>
            </a:r>
            <a:r>
              <a:rPr lang="en-US"/>
              <a:t> (</a:t>
            </a:r>
            <a:r>
              <a:rPr lang="en-US" err="1"/>
              <a:t>ook</a:t>
            </a:r>
            <a:r>
              <a:rPr lang="en-US"/>
              <a:t> </a:t>
            </a:r>
            <a:r>
              <a:rPr lang="en-US" err="1"/>
              <a:t>onderzoek</a:t>
            </a:r>
            <a:r>
              <a:rPr lang="en-US"/>
              <a:t> of PGO). Door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kijken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de status van de </a:t>
            </a:r>
            <a:r>
              <a:rPr lang="en-US" err="1"/>
              <a:t>verwijzingen</a:t>
            </a:r>
            <a:r>
              <a:rPr lang="en-US"/>
              <a:t> of orders en de </a:t>
            </a:r>
            <a:r>
              <a:rPr lang="en-US" err="1"/>
              <a:t>zorgverlener</a:t>
            </a:r>
            <a:r>
              <a:rPr lang="en-US"/>
              <a:t>/team </a:t>
            </a:r>
            <a:r>
              <a:rPr lang="en-US" err="1"/>
              <a:t>dat</a:t>
            </a:r>
            <a:r>
              <a:rPr lang="en-US"/>
              <a:t> er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werkt</a:t>
            </a:r>
            <a:r>
              <a:rPr lang="en-US"/>
              <a:t>, is </a:t>
            </a:r>
            <a:r>
              <a:rPr lang="en-US" err="1"/>
              <a:t>af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leiden</a:t>
            </a:r>
            <a:r>
              <a:rPr lang="en-US"/>
              <a:t> WIE er nu ACTIEF </a:t>
            </a:r>
            <a:r>
              <a:rPr lang="en-US" err="1"/>
              <a:t>betrokken</a:t>
            </a:r>
            <a:r>
              <a:rPr lang="en-US"/>
              <a:t> is </a:t>
            </a:r>
            <a:r>
              <a:rPr lang="en-US" err="1"/>
              <a:t>bij</a:t>
            </a:r>
            <a:r>
              <a:rPr lang="en-US"/>
              <a:t> de </a:t>
            </a:r>
            <a:r>
              <a:rPr lang="en-US" err="1"/>
              <a:t>zorg</a:t>
            </a:r>
            <a:r>
              <a:rPr lang="en-US"/>
              <a:t> van </a:t>
            </a:r>
            <a:r>
              <a:rPr lang="en-US" err="1"/>
              <a:t>deze</a:t>
            </a:r>
            <a:r>
              <a:rPr lang="en-US"/>
              <a:t> patient (het </a:t>
            </a:r>
            <a:r>
              <a:rPr lang="en-US" err="1"/>
              <a:t>zorgteam</a:t>
            </a:r>
            <a:r>
              <a:rPr lang="en-US"/>
              <a:t>). </a:t>
            </a:r>
            <a:r>
              <a:rPr lang="en-US" err="1"/>
              <a:t>Dit</a:t>
            </a:r>
            <a:r>
              <a:rPr lang="en-US"/>
              <a:t> team, met </a:t>
            </a:r>
            <a:r>
              <a:rPr lang="en-US" err="1"/>
              <a:t>wisselende</a:t>
            </a:r>
            <a:r>
              <a:rPr lang="en-US"/>
              <a:t> </a:t>
            </a:r>
            <a:r>
              <a:rPr lang="en-US" err="1"/>
              <a:t>deelnemers</a:t>
            </a:r>
            <a:r>
              <a:rPr lang="en-US"/>
              <a:t>, </a:t>
            </a:r>
            <a:r>
              <a:rPr lang="en-US" err="1"/>
              <a:t>zou</a:t>
            </a:r>
            <a:r>
              <a:rPr lang="en-US"/>
              <a:t> door de </a:t>
            </a:r>
            <a:r>
              <a:rPr lang="en-US" err="1"/>
              <a:t>deelnemende</a:t>
            </a:r>
            <a:r>
              <a:rPr lang="en-US"/>
              <a:t> </a:t>
            </a:r>
            <a:r>
              <a:rPr lang="en-US" err="1"/>
              <a:t>organisatie</a:t>
            </a:r>
            <a:r>
              <a:rPr lang="en-US"/>
              <a:t> </a:t>
            </a:r>
            <a:r>
              <a:rPr lang="en-US" err="1"/>
              <a:t>geautoriseerd</a:t>
            </a:r>
            <a:r>
              <a:rPr lang="en-US"/>
              <a:t> </a:t>
            </a:r>
            <a:r>
              <a:rPr lang="en-US" err="1"/>
              <a:t>moeten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om </a:t>
            </a:r>
            <a:r>
              <a:rPr lang="en-US" err="1"/>
              <a:t>bij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data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kunnen</a:t>
            </a:r>
            <a:r>
              <a:rPr lang="en-US"/>
              <a:t>. </a:t>
            </a:r>
            <a:r>
              <a:rPr lang="en-US" err="1"/>
              <a:t>Hierdoor</a:t>
            </a:r>
            <a:r>
              <a:rPr lang="en-US"/>
              <a:t> </a:t>
            </a:r>
            <a:r>
              <a:rPr lang="en-US" err="1"/>
              <a:t>kunnen</a:t>
            </a:r>
            <a:r>
              <a:rPr lang="en-US"/>
              <a:t> de </a:t>
            </a:r>
            <a:r>
              <a:rPr lang="en-US" err="1"/>
              <a:t>nieuwste</a:t>
            </a:r>
            <a:r>
              <a:rPr lang="en-US"/>
              <a:t> </a:t>
            </a:r>
            <a:r>
              <a:rPr lang="en-US" err="1"/>
              <a:t>deelnemers</a:t>
            </a:r>
            <a:r>
              <a:rPr lang="en-US"/>
              <a:t> in het network alle data </a:t>
            </a:r>
            <a:r>
              <a:rPr lang="en-US" err="1"/>
              <a:t>opvragen</a:t>
            </a:r>
            <a:r>
              <a:rPr lang="en-US"/>
              <a:t>, maar </a:t>
            </a:r>
            <a:r>
              <a:rPr lang="en-US" err="1"/>
              <a:t>ook</a:t>
            </a:r>
            <a:r>
              <a:rPr lang="en-US"/>
              <a:t> de initiator (</a:t>
            </a:r>
            <a:r>
              <a:rPr lang="en-US" err="1"/>
              <a:t>b.v.</a:t>
            </a:r>
            <a:r>
              <a:rPr lang="en-US"/>
              <a:t> de </a:t>
            </a:r>
            <a:r>
              <a:rPr lang="en-US" err="1"/>
              <a:t>huisarts</a:t>
            </a:r>
            <a:r>
              <a:rPr lang="en-US"/>
              <a:t>)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22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Het </a:t>
            </a:r>
            <a:r>
              <a:rPr lang="en-US" err="1"/>
              <a:t>lijkt</a:t>
            </a:r>
            <a:r>
              <a:rPr lang="en-US"/>
              <a:t> </a:t>
            </a:r>
            <a:r>
              <a:rPr lang="en-US" err="1"/>
              <a:t>misschien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SCP </a:t>
            </a:r>
            <a:r>
              <a:rPr lang="en-US" err="1"/>
              <a:t>iets</a:t>
            </a:r>
            <a:r>
              <a:rPr lang="en-US"/>
              <a:t> </a:t>
            </a:r>
            <a:r>
              <a:rPr lang="en-US" err="1"/>
              <a:t>nieuws</a:t>
            </a:r>
            <a:r>
              <a:rPr lang="en-US"/>
              <a:t> is, maar </a:t>
            </a:r>
            <a:r>
              <a:rPr lang="en-US" err="1"/>
              <a:t>dit</a:t>
            </a:r>
            <a:r>
              <a:rPr lang="en-US"/>
              <a:t> is </a:t>
            </a:r>
            <a:r>
              <a:rPr lang="en-US" err="1"/>
              <a:t>volledig</a:t>
            </a:r>
            <a:r>
              <a:rPr lang="en-US"/>
              <a:t> </a:t>
            </a:r>
            <a:r>
              <a:rPr lang="en-US" err="1"/>
              <a:t>geba</a:t>
            </a:r>
            <a:r>
              <a:rPr lang="nl-NL" err="1"/>
              <a:t>seerd</a:t>
            </a:r>
            <a:r>
              <a:rPr lang="nl-NL"/>
              <a:t> op internationale standaarden vanuit HL7 en IHE. Alle data zit in een HL7 FHIR-jasje en het zorgplan staat opgeslagen/wordt beheerd door een actor met de rol ‘</a:t>
            </a:r>
            <a:r>
              <a:rPr lang="nl-NL" err="1"/>
              <a:t>CarePlan</a:t>
            </a:r>
            <a:r>
              <a:rPr lang="nl-NL"/>
              <a:t> service’ die beschreven staat in het IHE </a:t>
            </a:r>
            <a:r>
              <a:rPr lang="nl-NL" err="1"/>
              <a:t>Dynamic</a:t>
            </a:r>
            <a:r>
              <a:rPr lang="nl-NL"/>
              <a:t> Care Planning profiel. We proberen dan ook deze ontwikkeling zo goed mogelijk terug te geven aan de HL7/IHE </a:t>
            </a:r>
            <a:r>
              <a:rPr lang="nl-NL" err="1"/>
              <a:t>communities</a:t>
            </a:r>
            <a:r>
              <a:rPr lang="nl-NL"/>
              <a:t>; daar zijn we de rest van de week mee bezig ;-)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2502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42C93-F67B-619E-746A-A10F47E58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D7C7D-96CA-E045-8B71-4FB2A3DF8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EDA6D-382F-E05E-BE97-AEB536262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</a:t>
            </a:r>
            <a:r>
              <a:rPr lang="en-US" err="1"/>
              <a:t>opsomming</a:t>
            </a:r>
            <a:r>
              <a:rPr lang="en-US"/>
              <a:t>]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5CE8-3DD8-7D7A-B158-312B534B8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81DF6-FA07-48E6-A924-A5B2CF227503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60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 bwMode="gray">
          <a:xfrm>
            <a:off x="4159489" y="2598820"/>
            <a:ext cx="4984511" cy="1869333"/>
            <a:chOff x="771308" y="2392565"/>
            <a:chExt cx="8375073" cy="1869333"/>
          </a:xfrm>
        </p:grpSpPr>
        <p:sp>
          <p:nvSpPr>
            <p:cNvPr id="15" name="Rectangle 14"/>
            <p:cNvSpPr/>
            <p:nvPr userDrawn="1"/>
          </p:nvSpPr>
          <p:spPr bwMode="gray">
            <a:xfrm>
              <a:off x="771308" y="2392565"/>
              <a:ext cx="8375073" cy="1638000"/>
            </a:xfrm>
            <a:prstGeom prst="rect">
              <a:avLst/>
            </a:prstGeom>
            <a:solidFill>
              <a:schemeClr val="accent3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chemeClr val="tx2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1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1" name="Rectangle 10"/>
          <p:cNvSpPr/>
          <p:nvPr userDrawn="1"/>
        </p:nvSpPr>
        <p:spPr bwMode="gray">
          <a:xfrm>
            <a:off x="0" y="0"/>
            <a:ext cx="9144000" cy="1258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04670" y="3073209"/>
            <a:ext cx="4461998" cy="795904"/>
          </a:xfrm>
        </p:spPr>
        <p:txBody>
          <a:bodyPr/>
          <a:lstStyle>
            <a:lvl1pPr algn="l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06268" y="3863425"/>
            <a:ext cx="4460400" cy="302939"/>
          </a:xfrm>
        </p:spPr>
        <p:txBody>
          <a:bodyPr>
            <a:normAutofit/>
          </a:bodyPr>
          <a:lstStyle>
            <a:lvl1pPr marL="0" indent="0" algn="l">
              <a:buNone/>
              <a:defRPr sz="105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29600" y="503355"/>
            <a:ext cx="1397650" cy="538502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406268" y="2818767"/>
            <a:ext cx="4460400" cy="268407"/>
          </a:xfrm>
        </p:spPr>
        <p:txBody>
          <a:bodyPr>
            <a:sp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E1075B-27BD-9F8C-5E82-F2E9E52A84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5407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High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56067" y="533038"/>
            <a:ext cx="7827915" cy="85725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6" name="Content Placeholder 2"/>
          <p:cNvSpPr>
            <a:spLocks noGrp="1"/>
          </p:cNvSpPr>
          <p:nvPr>
            <p:ph sz="half" idx="13"/>
          </p:nvPr>
        </p:nvSpPr>
        <p:spPr bwMode="gray">
          <a:xfrm>
            <a:off x="656068" y="1142999"/>
            <a:ext cx="4658400" cy="3325802"/>
          </a:xfrm>
        </p:spPr>
        <p:txBody>
          <a:bodyPr/>
          <a:lstStyle>
            <a:lvl1pPr>
              <a:lnSpc>
                <a:spcPct val="115000"/>
              </a:lnSpc>
              <a:defRPr sz="1200"/>
            </a:lvl1pPr>
            <a:lvl2pPr>
              <a:lnSpc>
                <a:spcPct val="115000"/>
              </a:lnSpc>
              <a:defRPr sz="1200"/>
            </a:lvl2pPr>
            <a:lvl3pPr>
              <a:lnSpc>
                <a:spcPct val="115000"/>
              </a:lnSpc>
              <a:defRPr sz="1200"/>
            </a:lvl3pPr>
            <a:lvl4pPr>
              <a:lnSpc>
                <a:spcPct val="115000"/>
              </a:lnSpc>
              <a:defRPr sz="1200"/>
            </a:lvl4pPr>
            <a:lvl5pPr>
              <a:lnSpc>
                <a:spcPct val="115000"/>
              </a:lnSpc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49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16575" y="0"/>
            <a:ext cx="3527425" cy="44894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6067" y="533038"/>
            <a:ext cx="465729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 bwMode="gray">
          <a:xfrm>
            <a:off x="656068" y="1567545"/>
            <a:ext cx="4658400" cy="29448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23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430333"/>
            <a:ext cx="9144000" cy="30594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56067" y="1622547"/>
            <a:ext cx="4658400" cy="2653821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16575" y="1430038"/>
            <a:ext cx="3527425" cy="3060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656067" y="533038"/>
            <a:ext cx="78264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06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Picture 1/2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430333"/>
            <a:ext cx="9144000" cy="3059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1" y="1430038"/>
            <a:ext cx="4572000" cy="306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56067" y="1622547"/>
            <a:ext cx="3555206" cy="2653821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656067" y="533038"/>
            <a:ext cx="78264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08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1" y="0"/>
            <a:ext cx="9144000" cy="448945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89" y="2037438"/>
            <a:ext cx="3657600" cy="2055932"/>
          </a:xfrm>
          <a:prstGeom prst="roundRect">
            <a:avLst>
              <a:gd name="adj" fmla="val 5141"/>
            </a:avLst>
          </a:prstGeom>
          <a:solidFill>
            <a:schemeClr val="accent3"/>
          </a:solidFill>
          <a:ln w="3175">
            <a:noFill/>
          </a:ln>
        </p:spPr>
        <p:txBody>
          <a:bodyPr tIns="108000" anchor="ctr" anchorCtr="0"/>
          <a:lstStyle>
            <a:lvl1pPr algn="ctr">
              <a:lnSpc>
                <a:spcPct val="95000"/>
              </a:lnSpc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</a:t>
            </a:r>
            <a:r>
              <a:rPr lang="en-US" err="1"/>
              <a:t>Klik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om </a:t>
            </a:r>
            <a:r>
              <a:rPr lang="en-US" err="1"/>
              <a:t>een</a:t>
            </a:r>
            <a:r>
              <a:rPr lang="en-US"/>
              <a:t> quote toe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.”</a:t>
            </a: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57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9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 bwMode="gray">
          <a:xfrm>
            <a:off x="0" y="1313161"/>
            <a:ext cx="9146381" cy="3505880"/>
            <a:chOff x="0" y="1313161"/>
            <a:chExt cx="9146381" cy="3505880"/>
          </a:xfrm>
        </p:grpSpPr>
        <p:grpSp>
          <p:nvGrpSpPr>
            <p:cNvPr id="10" name="Group 9"/>
            <p:cNvGrpSpPr/>
            <p:nvPr userDrawn="1"/>
          </p:nvGrpSpPr>
          <p:grpSpPr bwMode="gray">
            <a:xfrm>
              <a:off x="0" y="1313161"/>
              <a:ext cx="9146381" cy="2879987"/>
              <a:chOff x="771308" y="1381911"/>
              <a:chExt cx="8375073" cy="2879987"/>
            </a:xfrm>
          </p:grpSpPr>
          <p:sp>
            <p:nvSpPr>
              <p:cNvPr id="11" name="Rectangle 10"/>
              <p:cNvSpPr/>
              <p:nvPr userDrawn="1"/>
            </p:nvSpPr>
            <p:spPr bwMode="gray">
              <a:xfrm>
                <a:off x="771308" y="1381911"/>
                <a:ext cx="8375073" cy="2652812"/>
              </a:xfrm>
              <a:prstGeom prst="rect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2" name="Rectangle 11"/>
              <p:cNvSpPr/>
              <p:nvPr userDrawn="1"/>
            </p:nvSpPr>
            <p:spPr bwMode="gray">
              <a:xfrm>
                <a:off x="771308" y="4029740"/>
                <a:ext cx="8375073" cy="118800"/>
              </a:xfrm>
              <a:prstGeom prst="rect">
                <a:avLst/>
              </a:prstGeom>
              <a:solidFill>
                <a:srgbClr val="4F744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3" name="Rectangle 12"/>
              <p:cNvSpPr/>
              <p:nvPr userDrawn="1"/>
            </p:nvSpPr>
            <p:spPr bwMode="gray">
              <a:xfrm>
                <a:off x="771308" y="4146698"/>
                <a:ext cx="8375073" cy="115200"/>
              </a:xfrm>
              <a:prstGeom prst="rect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8" name="TextBox 7"/>
            <p:cNvSpPr txBox="1"/>
            <p:nvPr userDrawn="1"/>
          </p:nvSpPr>
          <p:spPr bwMode="gray">
            <a:xfrm>
              <a:off x="6943933" y="4565125"/>
              <a:ext cx="17764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50" b="1">
                  <a:solidFill>
                    <a:schemeClr val="tx2"/>
                  </a:solidFill>
                </a:rPr>
                <a:t>Samen voor vernieuwing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102951" y="1443789"/>
            <a:ext cx="4210412" cy="52007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102951" y="1904433"/>
            <a:ext cx="4210412" cy="1931923"/>
          </a:xfrm>
        </p:spPr>
        <p:txBody>
          <a:bodyPr/>
          <a:lstStyle>
            <a:lvl1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4" name="Content Placeholder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1475" y="537734"/>
            <a:ext cx="1397650" cy="53850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EE1D5A5-C71D-1B98-3EC0-C81C1A5957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65469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1661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Green">
    <p:bg bwMode="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4159489" y="2598820"/>
            <a:ext cx="4984511" cy="1869333"/>
            <a:chOff x="771308" y="2392565"/>
            <a:chExt cx="8375073" cy="1869333"/>
          </a:xfrm>
        </p:grpSpPr>
        <p:sp>
          <p:nvSpPr>
            <p:cNvPr id="14" name="Rectangle 13"/>
            <p:cNvSpPr/>
            <p:nvPr userDrawn="1"/>
          </p:nvSpPr>
          <p:spPr bwMode="gray">
            <a:xfrm>
              <a:off x="771308" y="2392565"/>
              <a:ext cx="8375073" cy="1638000"/>
            </a:xfrm>
            <a:prstGeom prst="rect">
              <a:avLst/>
            </a:prstGeom>
            <a:solidFill>
              <a:srgbClr val="1BB26B">
                <a:alpha val="82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rgbClr val="4F7441">
                <a:alpha val="82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4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1" name="Rectangle 10"/>
          <p:cNvSpPr/>
          <p:nvPr userDrawn="1"/>
        </p:nvSpPr>
        <p:spPr bwMode="gray">
          <a:xfrm>
            <a:off x="0" y="0"/>
            <a:ext cx="9144000" cy="1258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04670" y="3073209"/>
            <a:ext cx="4461998" cy="795904"/>
          </a:xfrm>
        </p:spPr>
        <p:txBody>
          <a:bodyPr/>
          <a:lstStyle>
            <a:lvl1pPr algn="l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06268" y="3863425"/>
            <a:ext cx="4460400" cy="302939"/>
          </a:xfrm>
        </p:spPr>
        <p:txBody>
          <a:bodyPr>
            <a:normAutofit/>
          </a:bodyPr>
          <a:lstStyle>
            <a:lvl1pPr marL="0" indent="0" algn="l">
              <a:buNone/>
              <a:defRPr sz="105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29600" y="503355"/>
            <a:ext cx="1397650" cy="53850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406268" y="2818767"/>
            <a:ext cx="4460400" cy="268407"/>
          </a:xfrm>
        </p:spPr>
        <p:txBody>
          <a:bodyPr>
            <a:sp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86DCE1-659A-2153-52D3-EFE659FD00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763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Green 2">
    <p:bg bwMode="gray">
      <p:bgPr>
        <a:blipFill dpi="0" rotWithShape="1">
          <a:blip r:embed="rId2">
            <a:lum/>
          </a:blip>
          <a:srcRect/>
          <a:stretch>
            <a:fillRect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4159489" y="2598820"/>
            <a:ext cx="4984511" cy="1869333"/>
            <a:chOff x="771308" y="2392565"/>
            <a:chExt cx="8375073" cy="1869333"/>
          </a:xfrm>
        </p:grpSpPr>
        <p:sp>
          <p:nvSpPr>
            <p:cNvPr id="14" name="Rectangle 13"/>
            <p:cNvSpPr/>
            <p:nvPr userDrawn="1"/>
          </p:nvSpPr>
          <p:spPr bwMode="gray">
            <a:xfrm>
              <a:off x="771308" y="2392565"/>
              <a:ext cx="8375073" cy="1638000"/>
            </a:xfrm>
            <a:prstGeom prst="rect">
              <a:avLst/>
            </a:prstGeom>
            <a:solidFill>
              <a:srgbClr val="1BB26B">
                <a:alpha val="82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rgbClr val="4F7441">
                <a:alpha val="82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4">
                <a:alpha val="8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1" name="Rectangle 10"/>
          <p:cNvSpPr/>
          <p:nvPr userDrawn="1"/>
        </p:nvSpPr>
        <p:spPr bwMode="gray">
          <a:xfrm>
            <a:off x="0" y="0"/>
            <a:ext cx="9144000" cy="1258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04670" y="3073209"/>
            <a:ext cx="4461998" cy="795904"/>
          </a:xfrm>
        </p:spPr>
        <p:txBody>
          <a:bodyPr/>
          <a:lstStyle>
            <a:lvl1pPr algn="l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06268" y="3863425"/>
            <a:ext cx="4460400" cy="302939"/>
          </a:xfrm>
        </p:spPr>
        <p:txBody>
          <a:bodyPr>
            <a:normAutofit/>
          </a:bodyPr>
          <a:lstStyle>
            <a:lvl1pPr marL="0" indent="0" algn="l">
              <a:buNone/>
              <a:defRPr sz="105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29600" y="503355"/>
            <a:ext cx="1397650" cy="53850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406268" y="2818767"/>
            <a:ext cx="4460400" cy="268407"/>
          </a:xfrm>
        </p:spPr>
        <p:txBody>
          <a:bodyPr>
            <a:sp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5EBC3AA-D1F7-8E32-7489-78983D04B3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562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 bwMode="gray">
          <a:xfrm>
            <a:off x="771308" y="1856723"/>
            <a:ext cx="8375073" cy="2405175"/>
            <a:chOff x="771308" y="1856723"/>
            <a:chExt cx="8375073" cy="2405175"/>
          </a:xfrm>
        </p:grpSpPr>
        <p:sp>
          <p:nvSpPr>
            <p:cNvPr id="14" name="Rectangle 13"/>
            <p:cNvSpPr/>
            <p:nvPr userDrawn="1"/>
          </p:nvSpPr>
          <p:spPr bwMode="gray">
            <a:xfrm>
              <a:off x="771308" y="1856723"/>
              <a:ext cx="8375073" cy="2178000"/>
            </a:xfrm>
            <a:prstGeom prst="rect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106451" y="2626320"/>
            <a:ext cx="5418101" cy="795904"/>
          </a:xfrm>
        </p:spPr>
        <p:txBody>
          <a:bodyPr/>
          <a:lstStyle>
            <a:lvl1pPr algn="l"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08049" y="3423411"/>
            <a:ext cx="5416161" cy="302939"/>
          </a:xfrm>
        </p:spPr>
        <p:txBody>
          <a:bodyPr>
            <a:no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1475" y="695859"/>
            <a:ext cx="1397650" cy="53850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108049" y="2248128"/>
            <a:ext cx="5416161" cy="293607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nl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FAF0FE-8F23-44EC-3B84-2785C22AA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273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 bwMode="gray">
          <a:xfrm>
            <a:off x="771308" y="1856723"/>
            <a:ext cx="8375073" cy="2405175"/>
            <a:chOff x="771308" y="1856723"/>
            <a:chExt cx="8375073" cy="2405175"/>
          </a:xfrm>
        </p:grpSpPr>
        <p:sp>
          <p:nvSpPr>
            <p:cNvPr id="14" name="Rectangle 13"/>
            <p:cNvSpPr/>
            <p:nvPr userDrawn="1"/>
          </p:nvSpPr>
          <p:spPr bwMode="gray">
            <a:xfrm>
              <a:off x="771308" y="1856723"/>
              <a:ext cx="8375073" cy="2178000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771308" y="4029740"/>
              <a:ext cx="8375073" cy="118800"/>
            </a:xfrm>
            <a:prstGeom prst="rect">
              <a:avLst/>
            </a:prstGeom>
            <a:solidFill>
              <a:srgbClr val="06AE4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771308" y="4146698"/>
              <a:ext cx="8375073" cy="11520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106451" y="2626320"/>
            <a:ext cx="5418101" cy="795904"/>
          </a:xfrm>
        </p:spPr>
        <p:txBody>
          <a:bodyPr/>
          <a:lstStyle>
            <a:lvl1pPr algn="l"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08049" y="3423411"/>
            <a:ext cx="5416161" cy="302939"/>
          </a:xfrm>
        </p:spPr>
        <p:txBody>
          <a:bodyPr>
            <a:no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pic>
        <p:nvPicPr>
          <p:cNvPr id="10" name="Content Placeholder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1475" y="695859"/>
            <a:ext cx="1397650" cy="53850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108049" y="2248128"/>
            <a:ext cx="5416161" cy="293607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1238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plaats</a:t>
            </a:r>
            <a:endParaRPr lang="nl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06B581-3C57-F2D2-0A41-BCC837A2FF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64" y="527565"/>
            <a:ext cx="1465006" cy="433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9449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213B-2E80-4F95-803D-5B02132C62AE}" type="datetime1">
              <a:rPr lang="nl-NL" smtClean="0"/>
              <a:t>29-1-2025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56067" y="1485044"/>
            <a:ext cx="3729600" cy="2944800"/>
          </a:xfrm>
        </p:spPr>
        <p:txBody>
          <a:bodyPr/>
          <a:lstStyle>
            <a:lvl1pPr>
              <a:lnSpc>
                <a:spcPct val="180000"/>
              </a:lnSpc>
              <a:buClr>
                <a:schemeClr val="accent5"/>
              </a:buClr>
              <a:tabLst>
                <a:tab pos="3498850" algn="r"/>
              </a:tabLst>
              <a:defRPr sz="1400">
                <a:solidFill>
                  <a:schemeClr val="tx2"/>
                </a:solidFill>
              </a:defRPr>
            </a:lvl1pPr>
            <a:lvl2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2pPr>
            <a:lvl3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3pPr>
            <a:lvl4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4pPr>
            <a:lvl5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761938" y="1485044"/>
            <a:ext cx="3729600" cy="2944800"/>
          </a:xfrm>
        </p:spPr>
        <p:txBody>
          <a:bodyPr/>
          <a:lstStyle>
            <a:lvl1pPr>
              <a:lnSpc>
                <a:spcPct val="180000"/>
              </a:lnSpc>
              <a:buClr>
                <a:schemeClr val="accent5"/>
              </a:buClr>
              <a:tabLst>
                <a:tab pos="3498850" algn="r"/>
              </a:tabLst>
              <a:defRPr sz="1400">
                <a:solidFill>
                  <a:schemeClr val="tx2"/>
                </a:solidFill>
              </a:defRPr>
            </a:lvl1pPr>
            <a:lvl2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2pPr>
            <a:lvl3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3pPr>
            <a:lvl4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4pPr>
            <a:lvl5pPr>
              <a:lnSpc>
                <a:spcPct val="180000"/>
              </a:lnSpc>
              <a:buClr>
                <a:schemeClr val="accent5"/>
              </a:buCl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441" y="590979"/>
            <a:ext cx="7856097" cy="8572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9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67" y="533038"/>
            <a:ext cx="7827915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067" y="1567545"/>
            <a:ext cx="7826400" cy="2944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D2A2-15E8-4D44-BEB1-8B8D249CF8D5}" type="datetime1">
              <a:rPr lang="nl-NL" smtClean="0"/>
              <a:t>29-1-2025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670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56067" y="533038"/>
            <a:ext cx="78264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56068" y="1567545"/>
            <a:ext cx="3730984" cy="29448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60555" y="1567545"/>
            <a:ext cx="3730984" cy="29448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410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50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067" y="533038"/>
            <a:ext cx="7827915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067" y="1567545"/>
            <a:ext cx="7827915" cy="294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5502" y="4760784"/>
            <a:ext cx="2133600" cy="17697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550">
                <a:solidFill>
                  <a:schemeClr val="tx2"/>
                </a:solidFill>
              </a:defRPr>
            </a:lvl1pPr>
          </a:lstStyle>
          <a:p>
            <a:fld id="{75DBA17C-0C6A-44B7-AE08-94FF21C8FCFF}" type="datetime1">
              <a:rPr lang="nl-NL" smtClean="0"/>
              <a:t>29-1-2025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5502" y="4744566"/>
            <a:ext cx="4644760" cy="17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55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6727" y="4744566"/>
            <a:ext cx="354072" cy="17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550">
                <a:solidFill>
                  <a:schemeClr val="tx2"/>
                </a:solidFill>
              </a:defRPr>
            </a:lvl1pPr>
          </a:lstStyle>
          <a:p>
            <a:fld id="{AD7DC81C-C575-4D07-AF21-37280659F2C2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8" name="Content Placeholder 5"/>
          <p:cNvPicPr>
            <a:picLocks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2243" y="4691061"/>
            <a:ext cx="683416" cy="26331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2889CF6-6DE2-D108-C8FC-FBD6BE8235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01" y="4689380"/>
            <a:ext cx="911337" cy="2694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9963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8" r:id="rId3"/>
    <p:sldLayoutId id="2147483663" r:id="rId4"/>
    <p:sldLayoutId id="2147483664" r:id="rId5"/>
    <p:sldLayoutId id="2147483665" r:id="rId6"/>
    <p:sldLayoutId id="2147483650" r:id="rId7"/>
    <p:sldLayoutId id="2147483652" r:id="rId8"/>
    <p:sldLayoutId id="2147483654" r:id="rId9"/>
    <p:sldLayoutId id="2147483666" r:id="rId10"/>
    <p:sldLayoutId id="2147483660" r:id="rId11"/>
    <p:sldLayoutId id="2147483657" r:id="rId12"/>
    <p:sldLayoutId id="2147483667" r:id="rId13"/>
    <p:sldLayoutId id="2147483651" r:id="rId14"/>
    <p:sldLayoutId id="2147483655" r:id="rId15"/>
    <p:sldLayoutId id="214748366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3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364C55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–"/>
        <a:defRPr sz="1400" kern="1200">
          <a:solidFill>
            <a:srgbClr val="364C55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364C55"/>
          </a:solidFill>
          <a:latin typeface="+mn-lt"/>
          <a:ea typeface="+mn-ea"/>
          <a:cs typeface="+mn-cs"/>
        </a:defRPr>
      </a:lvl3pPr>
      <a:lvl4pPr marL="714375" indent="-17780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–"/>
        <a:defRPr sz="1400" kern="1200">
          <a:solidFill>
            <a:srgbClr val="364C55"/>
          </a:solidFill>
          <a:latin typeface="+mn-lt"/>
          <a:ea typeface="+mn-ea"/>
          <a:cs typeface="+mn-cs"/>
        </a:defRPr>
      </a:lvl4pPr>
      <a:lvl5pPr marL="893763" indent="-179388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»"/>
        <a:defRPr sz="1400" kern="1200">
          <a:solidFill>
            <a:srgbClr val="364C5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nteonnl.github.io/shared-care-planning/Subscription-cps-sub-hospitalx.json.html" TargetMode="External"/><Relationship Id="rId2" Type="http://schemas.openxmlformats.org/officeDocument/2006/relationships/hyperlink" Target="https://santeonnl.github.io/shared-care-planning/Bundle-notification-hospitalx-01.json.htm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ig/HL7/fhir-cow-ig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uts-foundation.slack.com/archives/C05AY1LCF2B" TargetMode="External"/><Relationship Id="rId2" Type="http://schemas.openxmlformats.org/officeDocument/2006/relationships/hyperlink" Target="https://github.com/SanteonNL/shared-care-planning/issues" TargetMode="Externa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Shared Care Planning</a:t>
            </a:r>
            <a:endParaRPr lang="nl-NL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Van </a:t>
            </a:r>
            <a:r>
              <a:rPr lang="en-US" err="1"/>
              <a:t>Overdracht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Samenwerking</a:t>
            </a:r>
            <a:endParaRPr lang="nl-NL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HL7 Working Group Meeting - </a:t>
            </a:r>
            <a:r>
              <a:rPr lang="en-US" err="1"/>
              <a:t>november</a:t>
            </a:r>
            <a:r>
              <a:rPr lang="en-US"/>
              <a:t> 2024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806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30E178-C828-5F59-7847-4A985F8407E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C3434-4ED9-2230-6CB9-10B31B72565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26108-88F8-E04B-4221-8EC007C8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03AA7-B049-C95D-BAB9-EA6476E1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10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36F39C-C74E-4DE7-06BD-C2ADCAC2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basics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11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D856-B54D-687B-E52F-8DCF70DE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Decentrale</a:t>
            </a:r>
            <a:r>
              <a:rPr lang="en-US" dirty="0"/>
              <a:t> </a:t>
            </a:r>
            <a:r>
              <a:rPr lang="en-US" dirty="0" err="1"/>
              <a:t>architectuur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74A7B-26EA-A239-457E-F43B2E89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E9977-3E42-1E55-D02E-BE77B71B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11</a:t>
            </a:fld>
            <a:endParaRPr lang="nl-NL"/>
          </a:p>
        </p:txBody>
      </p:sp>
      <p:pic>
        <p:nvPicPr>
          <p:cNvPr id="14" name="Afbeelding 5" descr="Afbeelding met schets, diagram, Technische tekening, tekening&#10;&#10;Automatisch gegenereerde beschrijving">
            <a:extLst>
              <a:ext uri="{FF2B5EF4-FFF2-40B4-BE49-F238E27FC236}">
                <a16:creationId xmlns:a16="http://schemas.microsoft.com/office/drawing/2014/main" id="{E539909E-F34A-761D-BB0B-9DF81406C3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94" y="1117977"/>
            <a:ext cx="5330142" cy="3898900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4EFC224-5405-CBBA-863F-8392731B5F64}"/>
              </a:ext>
            </a:extLst>
          </p:cNvPr>
          <p:cNvSpPr txBox="1">
            <a:spLocks/>
          </p:cNvSpPr>
          <p:nvPr/>
        </p:nvSpPr>
        <p:spPr bwMode="gray">
          <a:xfrm>
            <a:off x="656067" y="1390288"/>
            <a:ext cx="2072640" cy="2104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93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1pPr>
            <a:lvl2pPr marL="357188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2pPr>
            <a:lvl3pPr marL="536575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3pPr>
            <a:lvl4pPr marL="714375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4pPr>
            <a:lvl5pPr marL="89376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Each node is a </a:t>
            </a:r>
            <a:r>
              <a:rPr lang="en-US" sz="1600" b="1" dirty="0"/>
              <a:t>SCP contributor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Nodes MAY implement the </a:t>
            </a:r>
            <a:r>
              <a:rPr lang="en-US" sz="1600" b="1" dirty="0"/>
              <a:t>SCP service </a:t>
            </a:r>
            <a:r>
              <a:rPr lang="en-US" sz="1600" dirty="0"/>
              <a:t>role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0948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12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865806-B654-E9C6-5C7C-D8ED320D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D5C220-8EE0-4A9E-8F65-C6748A39B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66688"/>
            <a:ext cx="7705725" cy="48101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953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13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865806-B654-E9C6-5C7C-D8ED320D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67B1CCD-AE0C-3C27-5327-D314323EC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76213"/>
            <a:ext cx="7705725" cy="47910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827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14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865806-B654-E9C6-5C7C-D8ED320D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7770D3C-6BA4-CD19-294C-1F1A50AB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" y="221962"/>
            <a:ext cx="7705725" cy="37528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605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15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865806-B654-E9C6-5C7C-D8ED320D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6F6B341-EA51-6377-1975-C1E41F1EF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" y="221962"/>
            <a:ext cx="7705725" cy="37528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1494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15" y="26056"/>
            <a:ext cx="7827915" cy="391812"/>
          </a:xfrm>
        </p:spPr>
        <p:txBody>
          <a:bodyPr/>
          <a:lstStyle/>
          <a:p>
            <a:r>
              <a:rPr lang="en-US" dirty="0"/>
              <a:t>Task: State machine 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16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B007EA-54B2-BCDA-E148-69034ACD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482600"/>
            <a:ext cx="49911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1FE1-2CF2-2835-A133-1B1F4853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 (and Subscriptions)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38FA-080D-41F6-0E51-14A1E33D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R5 backport to R4</a:t>
            </a:r>
          </a:p>
          <a:p>
            <a:r>
              <a:rPr lang="en-US" dirty="0"/>
              <a:t>Best-effort delivery</a:t>
            </a:r>
          </a:p>
          <a:p>
            <a:r>
              <a:rPr lang="en-US" dirty="0"/>
              <a:t>Event-counter for completeness</a:t>
            </a:r>
          </a:p>
          <a:p>
            <a:r>
              <a:rPr lang="en-US" dirty="0"/>
              <a:t>Heartbeat to check service-health</a:t>
            </a:r>
          </a:p>
          <a:p>
            <a:r>
              <a:rPr lang="nl-NL" dirty="0">
                <a:hlinkClick r:id="rId2"/>
              </a:rPr>
              <a:t>https://santeonnl.github.io/shared-care-planning/Bundle-notification-hospitalx-01.json.html</a:t>
            </a:r>
            <a:r>
              <a:rPr lang="nl-NL" dirty="0"/>
              <a:t> </a:t>
            </a:r>
          </a:p>
          <a:p>
            <a:r>
              <a:rPr lang="nl-NL" dirty="0" err="1"/>
              <a:t>Subscriptions</a:t>
            </a:r>
            <a:r>
              <a:rPr lang="nl-NL" dirty="0"/>
              <a:t>:</a:t>
            </a:r>
          </a:p>
          <a:p>
            <a:pPr lvl="1"/>
            <a:r>
              <a:rPr lang="en-US" dirty="0"/>
              <a:t>FHIR R6 Out-of-Band managed subscriptions</a:t>
            </a:r>
            <a:r>
              <a:rPr lang="nl-NL" dirty="0"/>
              <a:t>: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SCP-service </a:t>
            </a:r>
          </a:p>
          <a:p>
            <a:pPr lvl="1"/>
            <a:r>
              <a:rPr lang="nl-NL" dirty="0"/>
              <a:t>Topic: </a:t>
            </a:r>
            <a:r>
              <a:rPr lang="nl-NL" dirty="0" err="1"/>
              <a:t>Task</a:t>
            </a:r>
            <a:r>
              <a:rPr lang="nl-NL" dirty="0"/>
              <a:t>, </a:t>
            </a:r>
            <a:r>
              <a:rPr lang="nl-NL" dirty="0" err="1"/>
              <a:t>CarePlan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CareTeam</a:t>
            </a:r>
            <a:r>
              <a:rPr lang="nl-NL" dirty="0"/>
              <a:t> resources </a:t>
            </a:r>
            <a:r>
              <a:rPr lang="nl-NL" dirty="0" err="1"/>
              <a:t>where</a:t>
            </a:r>
            <a:r>
              <a:rPr lang="nl-NL" dirty="0"/>
              <a:t> Care Provider has a </a:t>
            </a:r>
            <a:r>
              <a:rPr lang="nl-NL" dirty="0" err="1"/>
              <a:t>role</a:t>
            </a:r>
            <a:r>
              <a:rPr lang="nl-NL" dirty="0"/>
              <a:t> (</a:t>
            </a:r>
            <a:r>
              <a:rPr lang="nl-NL" dirty="0" err="1"/>
              <a:t>requester</a:t>
            </a:r>
            <a:r>
              <a:rPr lang="nl-NL" dirty="0"/>
              <a:t>, member, </a:t>
            </a:r>
            <a:r>
              <a:rPr lang="nl-NL" dirty="0" err="1"/>
              <a:t>author</a:t>
            </a:r>
            <a:r>
              <a:rPr lang="nl-NL" dirty="0"/>
              <a:t>, etc.) </a:t>
            </a:r>
          </a:p>
          <a:p>
            <a:pPr lvl="1"/>
            <a:r>
              <a:rPr lang="nl-NL" dirty="0">
                <a:hlinkClick r:id="rId3"/>
              </a:rPr>
              <a:t>https://santeonnl.github.io/shared-care-planning/Subscription-cps-sub-hospitalx.json.html</a:t>
            </a:r>
            <a:r>
              <a:rPr lang="nl-NL" dirty="0"/>
              <a:t> </a:t>
            </a:r>
          </a:p>
          <a:p>
            <a:pPr lvl="1"/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C3730-1989-6E70-4511-7947C104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E0C9-6C6E-7CE6-E312-290B844D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118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E5CCF-7F6F-BFF0-3755-C5AFEE70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Arial"/>
              </a:rPr>
              <a:t>Care Service </a:t>
            </a:r>
            <a:r>
              <a:rPr lang="nl-NL" dirty="0" err="1">
                <a:cs typeface="Arial"/>
              </a:rPr>
              <a:t>Addressing</a:t>
            </a:r>
            <a:r>
              <a:rPr lang="nl-NL" dirty="0">
                <a:cs typeface="Arial"/>
              </a:rPr>
              <a:t>/Directory/Discovery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549CEB-F513-22BD-881A-EE76E980A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147" y="1529445"/>
            <a:ext cx="3214893" cy="2944578"/>
          </a:xfrm>
        </p:spPr>
        <p:txBody>
          <a:bodyPr/>
          <a:lstStyle/>
          <a:p>
            <a:r>
              <a:rPr lang="en-US" dirty="0"/>
              <a:t>Find SCP-Endpoint for Organization</a:t>
            </a:r>
          </a:p>
          <a:p>
            <a:r>
              <a:rPr lang="en-US" dirty="0"/>
              <a:t>If needed: find Organization or </a:t>
            </a:r>
            <a:r>
              <a:rPr lang="en-US" dirty="0" err="1"/>
              <a:t>HealthCareService</a:t>
            </a:r>
            <a:r>
              <a:rPr lang="en-US" dirty="0"/>
              <a:t> </a:t>
            </a:r>
          </a:p>
          <a:p>
            <a:r>
              <a:rPr lang="en-US" dirty="0"/>
              <a:t>IHE </a:t>
            </a:r>
            <a:r>
              <a:rPr lang="en-US" dirty="0" err="1"/>
              <a:t>mCSD</a:t>
            </a:r>
            <a:r>
              <a:rPr lang="en-US" dirty="0"/>
              <a:t> compliant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2A41799-FA85-02B6-373A-F590328A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70F00E-F6B3-DDB8-7812-B89846DA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18</a:t>
            </a:fld>
            <a:endParaRPr lang="nl-NL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EA567901-AC43-D857-1CA4-B886DF5C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70" y="991354"/>
            <a:ext cx="4745959" cy="375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34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6044A3-311C-C305-3F0B-4D65CDFC79D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4119D5-2A56-978E-CCD9-2CCE1139561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D59A6-4A3A-0002-F2AD-03158340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541E4-454F-6AC6-1CD7-3C1018D0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19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206D83-3732-7BC3-08E6-494E10DD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network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77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D1DE-4E6A-6F15-EA98-148A57AB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Aanleiding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6D8D-8FC4-AA71-6070-7CB5E27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2F5CD-5298-17ED-7315-38BFD70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</a:t>
            </a:fld>
            <a:endParaRPr lang="nl-NL"/>
          </a:p>
        </p:txBody>
      </p:sp>
      <p:pic>
        <p:nvPicPr>
          <p:cNvPr id="9" name="Content Placeholder 8" descr="A map of the netherlands with different colored text&#10;&#10;Description automatically generated">
            <a:extLst>
              <a:ext uri="{FF2B5EF4-FFF2-40B4-BE49-F238E27FC236}">
                <a16:creationId xmlns:a16="http://schemas.microsoft.com/office/drawing/2014/main" id="{62DE0C56-8EB5-2531-EA3C-B1F55E44A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907" y="221962"/>
            <a:ext cx="7066668" cy="49941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3FE2F3-18D9-1193-C605-2B521D09BF9A}"/>
              </a:ext>
            </a:extLst>
          </p:cNvPr>
          <p:cNvSpPr txBox="1"/>
          <p:nvPr/>
        </p:nvSpPr>
        <p:spPr>
          <a:xfrm>
            <a:off x="3706762" y="1611016"/>
            <a:ext cx="144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thuismonitoring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48D05E-50D8-FFB6-3596-B357841DBAE6}"/>
              </a:ext>
            </a:extLst>
          </p:cNvPr>
          <p:cNvSpPr txBox="1"/>
          <p:nvPr/>
        </p:nvSpPr>
        <p:spPr>
          <a:xfrm>
            <a:off x="732504" y="2031371"/>
            <a:ext cx="144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thuismonitoring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ED9AE-C5AB-1C18-3F52-6DD24697F2F4}"/>
              </a:ext>
            </a:extLst>
          </p:cNvPr>
          <p:cNvSpPr txBox="1"/>
          <p:nvPr/>
        </p:nvSpPr>
        <p:spPr>
          <a:xfrm>
            <a:off x="427704" y="2536147"/>
            <a:ext cx="144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thuismonitoring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834AF-1ED2-7B89-3BC0-55D9B3939D7A}"/>
              </a:ext>
            </a:extLst>
          </p:cNvPr>
          <p:cNvSpPr txBox="1"/>
          <p:nvPr/>
        </p:nvSpPr>
        <p:spPr>
          <a:xfrm>
            <a:off x="178344" y="3164466"/>
            <a:ext cx="144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thuismonitoring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A9729-8532-FEC7-68F5-459DEDFFCC20}"/>
              </a:ext>
            </a:extLst>
          </p:cNvPr>
          <p:cNvSpPr txBox="1"/>
          <p:nvPr/>
        </p:nvSpPr>
        <p:spPr>
          <a:xfrm>
            <a:off x="1410929" y="4113326"/>
            <a:ext cx="144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thuismonitoring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3FF0D-C3D4-FA5D-D664-7931321CFDAB}"/>
              </a:ext>
            </a:extLst>
          </p:cNvPr>
          <p:cNvSpPr txBox="1"/>
          <p:nvPr/>
        </p:nvSpPr>
        <p:spPr>
          <a:xfrm>
            <a:off x="2890684" y="3361962"/>
            <a:ext cx="144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thuismonitoring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3050D-527F-060F-49B8-CE33C72D8FB5}"/>
              </a:ext>
            </a:extLst>
          </p:cNvPr>
          <p:cNvSpPr txBox="1"/>
          <p:nvPr/>
        </p:nvSpPr>
        <p:spPr>
          <a:xfrm>
            <a:off x="3596149" y="2826803"/>
            <a:ext cx="144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thuismonitoring</a:t>
            </a:r>
            <a:endParaRPr lang="nl-NL" sz="1400" dirty="0">
              <a:solidFill>
                <a:srgbClr val="364C55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B1AF906-A080-0CC8-C9C2-C0D4E5C9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22" y="1777464"/>
            <a:ext cx="1465006" cy="4331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146AD97-A696-F24F-2FD6-8E31BE4AC425}"/>
              </a:ext>
            </a:extLst>
          </p:cNvPr>
          <p:cNvSpPr/>
          <p:nvPr/>
        </p:nvSpPr>
        <p:spPr>
          <a:xfrm>
            <a:off x="4331109" y="1957448"/>
            <a:ext cx="944546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7DEF3BC-DC2A-2294-D71A-5E1776DB6E10}"/>
              </a:ext>
            </a:extLst>
          </p:cNvPr>
          <p:cNvSpPr/>
          <p:nvPr/>
        </p:nvSpPr>
        <p:spPr>
          <a:xfrm rot="10800000">
            <a:off x="4305447" y="2249191"/>
            <a:ext cx="944546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349D82-1F13-FA30-B47D-492F58D3E115}"/>
              </a:ext>
            </a:extLst>
          </p:cNvPr>
          <p:cNvSpPr txBox="1"/>
          <p:nvPr/>
        </p:nvSpPr>
        <p:spPr>
          <a:xfrm>
            <a:off x="4543757" y="1989011"/>
            <a:ext cx="48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?</a:t>
            </a:r>
            <a:endParaRPr lang="nl-NL" sz="4000" dirty="0">
              <a:solidFill>
                <a:srgbClr val="FF000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27FF98-82A9-8944-60DE-70FD6E6658B9}"/>
              </a:ext>
            </a:extLst>
          </p:cNvPr>
          <p:cNvSpPr/>
          <p:nvPr/>
        </p:nvSpPr>
        <p:spPr>
          <a:xfrm>
            <a:off x="5318130" y="2307471"/>
            <a:ext cx="2305449" cy="10880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“Als patient &gt;</a:t>
            </a:r>
            <a:r>
              <a:rPr lang="en-US">
                <a:solidFill>
                  <a:schemeClr val="lt1"/>
                </a:solidFill>
              </a:rPr>
              <a:t>2kg zwaarder</a:t>
            </a:r>
            <a:r>
              <a:rPr lang="en-US" dirty="0">
                <a:solidFill>
                  <a:schemeClr val="lt1"/>
                </a:solidFill>
              </a:rPr>
              <a:t>, </a:t>
            </a:r>
            <a:r>
              <a:rPr lang="en-US">
                <a:solidFill>
                  <a:schemeClr val="lt1"/>
                </a:solidFill>
              </a:rPr>
              <a:t>dan afspraak</a:t>
            </a:r>
            <a:r>
              <a:rPr lang="en-US" dirty="0">
                <a:solidFill>
                  <a:schemeClr val="lt1"/>
                </a:solidFill>
              </a:rPr>
              <a:t> op poli”</a:t>
            </a:r>
          </a:p>
        </p:txBody>
      </p:sp>
    </p:spTree>
    <p:extLst>
      <p:ext uri="{BB962C8B-B14F-4D97-AF65-F5344CB8AC3E}">
        <p14:creationId xmlns:p14="http://schemas.microsoft.com/office/powerpoint/2010/main" val="387577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L 0.2033 -0.1851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9" y="-932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97531E-6 L 0.28056 -0.289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1447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L 0.19132 0.0512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2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7 L 0.44236 -0.4345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18" y="-2172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7284E-6 L 0.57709 -0.2506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4" y="-1253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93827E-7 L 0.54983 -0.128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3" y="-642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35802E-6 L 0.5165 -0.0327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16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8" grpId="0" animBg="1"/>
      <p:bldP spid="22" grpId="0" animBg="1"/>
      <p:bldP spid="23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20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AC4F55-2B55-D35D-8EC2-5771340F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9611154-EE4E-AF9A-4FFB-7106C19E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61925"/>
            <a:ext cx="7696200" cy="48196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430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21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AC4F55-2B55-D35D-8EC2-5771340F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66A61C5-4104-579E-689A-B9BF02E23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61925"/>
            <a:ext cx="7696200" cy="48196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8028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22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AC4F55-2B55-D35D-8EC2-5771340F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875334B-0FF4-154E-A82D-7AC10FD67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61925"/>
            <a:ext cx="7696200" cy="48196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466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23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AC4F55-2B55-D35D-8EC2-5771340F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380390E-AAAB-3BE1-1B6D-8C915A924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61925"/>
            <a:ext cx="7696200" cy="48196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1984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24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AC4F55-2B55-D35D-8EC2-5771340F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0646D84-A9DB-4A7A-BDD8-C9AC2C35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61925"/>
            <a:ext cx="7696200" cy="48196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08602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25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AC4F55-2B55-D35D-8EC2-5771340F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B2043C0-7F89-CC51-57E4-26F460E5F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61925"/>
            <a:ext cx="7696200" cy="48196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7658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26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AC4F55-2B55-D35D-8EC2-5771340F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1A5C1F-0E78-4585-E38C-3291375B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61925"/>
            <a:ext cx="7696200" cy="48196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8522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10" name="Picture 14" descr="Google Authenticator for Android - Download the APK from Uptodown">
            <a:extLst>
              <a:ext uri="{FF2B5EF4-FFF2-40B4-BE49-F238E27FC236}">
                <a16:creationId xmlns:a16="http://schemas.microsoft.com/office/drawing/2014/main" id="{ACCED774-5DF5-0FA9-BCFE-64E2B55F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33" y="3696543"/>
            <a:ext cx="398271" cy="39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442671-C6DF-7DEE-6436-2A91062D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Arial"/>
              </a:rPr>
              <a:t>Authentication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5BB760-A7C7-77A3-0BEC-CF55AD0E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124F77E-046F-12EF-D6F4-BFC4BF47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27</a:t>
            </a:fld>
            <a:endParaRPr lang="nl-NL"/>
          </a:p>
        </p:txBody>
      </p:sp>
      <p:pic>
        <p:nvPicPr>
          <p:cNvPr id="7" name="pasted-movie.png">
            <a:extLst>
              <a:ext uri="{FF2B5EF4-FFF2-40B4-BE49-F238E27FC236}">
                <a16:creationId xmlns:a16="http://schemas.microsoft.com/office/drawing/2014/main" id="{135DFADD-094E-4C90-5208-E9871D3F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4" y="1950357"/>
            <a:ext cx="1976748" cy="857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00" name="Picture 4" descr="Multifactor Authentication (MFA) Initial Setup with an Authentication App -  Texarkana College">
            <a:extLst>
              <a:ext uri="{FF2B5EF4-FFF2-40B4-BE49-F238E27FC236}">
                <a16:creationId xmlns:a16="http://schemas.microsoft.com/office/drawing/2014/main" id="{6984668E-0288-F23D-E44A-B6307215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41" y="3226262"/>
            <a:ext cx="1200150" cy="4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Modern Identity Implementation with Verifiable Credentials and Microsoft  Entra Verified ID - Formula5">
            <a:extLst>
              <a:ext uri="{FF2B5EF4-FFF2-40B4-BE49-F238E27FC236}">
                <a16:creationId xmlns:a16="http://schemas.microsoft.com/office/drawing/2014/main" id="{16D3A71B-ACC5-F6AF-CF9F-231B25B20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6528">
            <a:off x="4005713" y="3205632"/>
            <a:ext cx="647681" cy="123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Public Key Certificate Icons - Free SVG &amp; PNG Public Key Certificate Images  - Noun Project">
            <a:extLst>
              <a:ext uri="{FF2B5EF4-FFF2-40B4-BE49-F238E27FC236}">
                <a16:creationId xmlns:a16="http://schemas.microsoft.com/office/drawing/2014/main" id="{D6C2D08F-5C83-E16D-7115-BA24E636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3" y="1238156"/>
            <a:ext cx="1094863" cy="109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7E1075-40EE-33CF-0E7A-4CCEBEF073C0}"/>
              </a:ext>
            </a:extLst>
          </p:cNvPr>
          <p:cNvSpPr txBox="1"/>
          <p:nvPr/>
        </p:nvSpPr>
        <p:spPr>
          <a:xfrm>
            <a:off x="1578259" y="1635516"/>
            <a:ext cx="102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64C55"/>
                </a:solidFill>
              </a:rPr>
              <a:t>UZI server certificate</a:t>
            </a:r>
            <a:endParaRPr lang="nl-NL" sz="1400" dirty="0">
              <a:solidFill>
                <a:srgbClr val="364C55"/>
              </a:solidFill>
            </a:endParaRPr>
          </a:p>
        </p:txBody>
      </p:sp>
      <p:pic>
        <p:nvPicPr>
          <p:cNvPr id="29704" name="Picture 8" descr="Premium Vector | Wallet logo">
            <a:extLst>
              <a:ext uri="{FF2B5EF4-FFF2-40B4-BE49-F238E27FC236}">
                <a16:creationId xmlns:a16="http://schemas.microsoft.com/office/drawing/2014/main" id="{674E1366-8AA1-12D9-8296-FCE9D47B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505" y="1237300"/>
            <a:ext cx="1084305" cy="10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 descr="Stichting Nuts · GitHub">
            <a:extLst>
              <a:ext uri="{FF2B5EF4-FFF2-40B4-BE49-F238E27FC236}">
                <a16:creationId xmlns:a16="http://schemas.microsoft.com/office/drawing/2014/main" id="{76F98FFA-593E-7160-B44B-E241C72CF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8" t="33000" r="16392" b="32517"/>
          <a:stretch/>
        </p:blipFill>
        <p:spPr bwMode="auto">
          <a:xfrm>
            <a:off x="3793766" y="2088622"/>
            <a:ext cx="1002178" cy="5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Abonnee van het UZI-register">
            <a:extLst>
              <a:ext uri="{FF2B5EF4-FFF2-40B4-BE49-F238E27FC236}">
                <a16:creationId xmlns:a16="http://schemas.microsoft.com/office/drawing/2014/main" id="{787585FB-F681-EFBC-96E6-BCE4DFBD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34" y="3422862"/>
            <a:ext cx="1349122" cy="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B97739-8815-7258-C332-3B5D41342B95}"/>
              </a:ext>
            </a:extLst>
          </p:cNvPr>
          <p:cNvSpPr/>
          <p:nvPr/>
        </p:nvSpPr>
        <p:spPr>
          <a:xfrm>
            <a:off x="2733023" y="1721336"/>
            <a:ext cx="578926" cy="4374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8AC51F-BD7D-B3D4-88C1-363848BB6C85}"/>
              </a:ext>
            </a:extLst>
          </p:cNvPr>
          <p:cNvSpPr/>
          <p:nvPr/>
        </p:nvSpPr>
        <p:spPr>
          <a:xfrm>
            <a:off x="2696009" y="3594213"/>
            <a:ext cx="578927" cy="4374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C9111-C9CE-D36F-01EE-CE1FF1EF6517}"/>
              </a:ext>
            </a:extLst>
          </p:cNvPr>
          <p:cNvSpPr txBox="1"/>
          <p:nvPr/>
        </p:nvSpPr>
        <p:spPr>
          <a:xfrm>
            <a:off x="5618128" y="1310184"/>
            <a:ext cx="3203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64C55"/>
                </a:solidFill>
              </a:rPr>
              <a:t>Connect to NUTS network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rgbClr val="364C55"/>
                </a:solidFill>
              </a:rPr>
              <a:t>eIDAS</a:t>
            </a:r>
            <a:r>
              <a:rPr lang="en-US" sz="1600" dirty="0">
                <a:solidFill>
                  <a:srgbClr val="364C55"/>
                </a:solidFill>
              </a:rPr>
              <a:t>-ARF compliant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64C55"/>
                </a:solidFill>
              </a:rPr>
              <a:t>No client registration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64C55"/>
                </a:solidFill>
              </a:rPr>
              <a:t>Trustworthy issuer of VC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364C55"/>
              </a:solidFill>
            </a:endParaRPr>
          </a:p>
          <a:p>
            <a:pPr marL="285750" indent="-285750">
              <a:buFontTx/>
              <a:buChar char="-"/>
            </a:pPr>
            <a:endParaRPr lang="nl-NL" sz="1600" dirty="0">
              <a:solidFill>
                <a:srgbClr val="364C5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47B8B-C6F6-CEAB-15F9-91EB3CB59A35}"/>
              </a:ext>
            </a:extLst>
          </p:cNvPr>
          <p:cNvSpPr txBox="1"/>
          <p:nvPr/>
        </p:nvSpPr>
        <p:spPr>
          <a:xfrm>
            <a:off x="2599339" y="3048867"/>
            <a:ext cx="82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64C55"/>
                </a:solidFill>
              </a:rPr>
              <a:t>Future?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26F49-E5CE-4F0B-125C-C4AB9C4561D5}"/>
              </a:ext>
            </a:extLst>
          </p:cNvPr>
          <p:cNvSpPr txBox="1"/>
          <p:nvPr/>
        </p:nvSpPr>
        <p:spPr>
          <a:xfrm>
            <a:off x="4176934" y="1250363"/>
            <a:ext cx="890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64C55"/>
                </a:solidFill>
              </a:rPr>
              <a:t>URA nr.</a:t>
            </a:r>
            <a:endParaRPr lang="nl-NL" sz="1400" b="1" dirty="0">
              <a:solidFill>
                <a:srgbClr val="364C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5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7BC9-2603-797A-AF6F-B7B7A642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010DE4-EA77-1689-2EF8-7A1DF02E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Task-membership (requester/performer)</a:t>
            </a:r>
          </a:p>
          <a:p>
            <a:r>
              <a:rPr lang="en-US" dirty="0"/>
              <a:t>Based on Task-state (accepted/completed)</a:t>
            </a:r>
          </a:p>
          <a:p>
            <a:r>
              <a:rPr lang="en-US" dirty="0"/>
              <a:t>Summarized in </a:t>
            </a:r>
            <a:r>
              <a:rPr lang="en-US" dirty="0" err="1"/>
              <a:t>CareTeam</a:t>
            </a:r>
            <a:r>
              <a:rPr lang="en-US" dirty="0"/>
              <a:t> membership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>
              <a:buFontTx/>
              <a:buChar char="-"/>
            </a:pPr>
            <a:r>
              <a:rPr lang="en-US" dirty="0"/>
              <a:t>Task performer can’t read Patient until Task has been accepted</a:t>
            </a:r>
          </a:p>
          <a:p>
            <a:pPr>
              <a:buFontTx/>
              <a:buChar char="-"/>
            </a:pPr>
            <a:r>
              <a:rPr lang="en-US" dirty="0" err="1"/>
              <a:t>CareTeam</a:t>
            </a:r>
            <a:r>
              <a:rPr lang="en-US" dirty="0"/>
              <a:t> member can get data from other members until all her Tasks are completed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DD6C3-ED1E-A107-0048-DE654958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6743-9C52-C932-3A79-0334E71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340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C5D-E8AC-8DC4-4E4E-A1E1479B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involvement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DF76-BE2E-E1CC-E303-ABFDB8072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67" y="1567545"/>
            <a:ext cx="7826400" cy="1004205"/>
          </a:xfrm>
        </p:spPr>
        <p:txBody>
          <a:bodyPr/>
          <a:lstStyle/>
          <a:p>
            <a:r>
              <a:rPr lang="en-US" dirty="0"/>
              <a:t>Could act via patient portal (just like practitioner via EHR)</a:t>
            </a:r>
          </a:p>
          <a:p>
            <a:r>
              <a:rPr lang="en-US" dirty="0"/>
              <a:t>Use request workflow to e.g. add (current) care providers or caregivers to the </a:t>
            </a:r>
            <a:r>
              <a:rPr lang="en-US" dirty="0" err="1"/>
              <a:t>CareTeam</a:t>
            </a:r>
            <a:endParaRPr lang="en-US" dirty="0"/>
          </a:p>
          <a:p>
            <a:pPr lvl="1"/>
            <a:r>
              <a:rPr lang="en-US" dirty="0"/>
              <a:t>Possibility to use a challenge (e.g. a </a:t>
            </a:r>
            <a:r>
              <a:rPr lang="en-US"/>
              <a:t>“</a:t>
            </a:r>
            <a:r>
              <a:rPr lang="en-US" err="1"/>
              <a:t>careteam</a:t>
            </a:r>
            <a:r>
              <a:rPr lang="en-US" dirty="0"/>
              <a:t>-code</a:t>
            </a:r>
            <a:r>
              <a:rPr lang="en-US"/>
              <a:t>”</a:t>
            </a:r>
            <a:r>
              <a:rPr lang="en-US" dirty="0"/>
              <a:t> via </a:t>
            </a:r>
            <a:r>
              <a:rPr lang="en-US" dirty="0" err="1"/>
              <a:t>sms</a:t>
            </a:r>
            <a:r>
              <a:rPr lang="en-US" dirty="0"/>
              <a:t>) in a request-response workflow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3A153-825B-57EE-C887-156AFDD4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15A89-4680-4E9C-7A05-FDAB96CE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29</a:t>
            </a:fld>
            <a:endParaRPr lang="nl-N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AC9503-333B-50CC-35DE-2BCD11638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81" b="58137"/>
          <a:stretch/>
        </p:blipFill>
        <p:spPr bwMode="auto">
          <a:xfrm>
            <a:off x="5663965" y="3199086"/>
            <a:ext cx="3480035" cy="19478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436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D1DE-4E6A-6F15-EA98-148A57AB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Doel 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6D8D-8FC4-AA71-6070-7CB5E27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2F5CD-5298-17ED-7315-38BFD70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</a:t>
            </a:fld>
            <a:endParaRPr lang="nl-NL"/>
          </a:p>
        </p:txBody>
      </p:sp>
      <p:pic>
        <p:nvPicPr>
          <p:cNvPr id="9" name="Graphic 8" descr="Hospital outline">
            <a:extLst>
              <a:ext uri="{FF2B5EF4-FFF2-40B4-BE49-F238E27FC236}">
                <a16:creationId xmlns:a16="http://schemas.microsoft.com/office/drawing/2014/main" id="{A078A967-CE07-9ADD-9A38-B2BEFC4D4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5422" y="151176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8BC095-160D-0480-05FE-2B4674A58453}"/>
              </a:ext>
            </a:extLst>
          </p:cNvPr>
          <p:cNvSpPr txBox="1"/>
          <p:nvPr/>
        </p:nvSpPr>
        <p:spPr>
          <a:xfrm>
            <a:off x="5306140" y="2232948"/>
            <a:ext cx="1410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thuismonitoring</a:t>
            </a:r>
            <a:endParaRPr lang="nl-NL" sz="1400" dirty="0">
              <a:solidFill>
                <a:srgbClr val="364C55"/>
              </a:solidFill>
            </a:endParaRPr>
          </a:p>
        </p:txBody>
      </p:sp>
      <p:pic>
        <p:nvPicPr>
          <p:cNvPr id="12" name="Graphic 11" descr="Hospital outline">
            <a:extLst>
              <a:ext uri="{FF2B5EF4-FFF2-40B4-BE49-F238E27FC236}">
                <a16:creationId xmlns:a16="http://schemas.microsoft.com/office/drawing/2014/main" id="{9B556B9F-2E65-D3E9-4E17-B2C9B6AE8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0822" y="1463212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025FB1-C324-5F1E-0C23-A02E83F6E710}"/>
              </a:ext>
            </a:extLst>
          </p:cNvPr>
          <p:cNvSpPr txBox="1"/>
          <p:nvPr/>
        </p:nvSpPr>
        <p:spPr>
          <a:xfrm>
            <a:off x="3018015" y="2223724"/>
            <a:ext cx="1038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ziekenhuis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FB7C197-0A09-F723-9D22-54C8EAFF3481}"/>
              </a:ext>
            </a:extLst>
          </p:cNvPr>
          <p:cNvSpPr/>
          <p:nvPr/>
        </p:nvSpPr>
        <p:spPr>
          <a:xfrm rot="16200000">
            <a:off x="2939123" y="2955537"/>
            <a:ext cx="944546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C1E192-6FF7-DBF3-C8BC-7BD2C0487647}"/>
              </a:ext>
            </a:extLst>
          </p:cNvPr>
          <p:cNvSpPr/>
          <p:nvPr/>
        </p:nvSpPr>
        <p:spPr>
          <a:xfrm rot="5400000">
            <a:off x="3276762" y="2955537"/>
            <a:ext cx="944546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135D54E-36B1-6608-F050-5387318FDA37}"/>
              </a:ext>
            </a:extLst>
          </p:cNvPr>
          <p:cNvSpPr/>
          <p:nvPr/>
        </p:nvSpPr>
        <p:spPr>
          <a:xfrm>
            <a:off x="4331109" y="1957448"/>
            <a:ext cx="944546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43D91A-EBEE-B394-32C0-0744B7BF94EE}"/>
              </a:ext>
            </a:extLst>
          </p:cNvPr>
          <p:cNvSpPr/>
          <p:nvPr/>
        </p:nvSpPr>
        <p:spPr>
          <a:xfrm rot="10800000">
            <a:off x="4305447" y="2249191"/>
            <a:ext cx="944546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807DF5F-83C2-9927-5EEA-46B6E2001C00}"/>
              </a:ext>
            </a:extLst>
          </p:cNvPr>
          <p:cNvSpPr/>
          <p:nvPr/>
        </p:nvSpPr>
        <p:spPr>
          <a:xfrm rot="16200000">
            <a:off x="5298865" y="2963840"/>
            <a:ext cx="944546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4DA59FA-EEB3-4DA1-F352-00FFD1A1981D}"/>
              </a:ext>
            </a:extLst>
          </p:cNvPr>
          <p:cNvSpPr/>
          <p:nvPr/>
        </p:nvSpPr>
        <p:spPr>
          <a:xfrm rot="5400000">
            <a:off x="5636504" y="2963840"/>
            <a:ext cx="944546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" name="Graphic 19" descr="Hospital outline">
            <a:extLst>
              <a:ext uri="{FF2B5EF4-FFF2-40B4-BE49-F238E27FC236}">
                <a16:creationId xmlns:a16="http://schemas.microsoft.com/office/drawing/2014/main" id="{DD507387-2927-EE2B-ECB2-F48E9227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0822" y="3421836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CDDE56-4155-74C7-85E0-6F475AE8EB2E}"/>
              </a:ext>
            </a:extLst>
          </p:cNvPr>
          <p:cNvSpPr txBox="1"/>
          <p:nvPr/>
        </p:nvSpPr>
        <p:spPr>
          <a:xfrm>
            <a:off x="5517352" y="4275754"/>
            <a:ext cx="9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thuiszorg</a:t>
            </a:r>
            <a:endParaRPr lang="nl-NL" sz="1400" dirty="0">
              <a:solidFill>
                <a:srgbClr val="364C55"/>
              </a:solidFill>
            </a:endParaRPr>
          </a:p>
        </p:txBody>
      </p:sp>
      <p:pic>
        <p:nvPicPr>
          <p:cNvPr id="22" name="Graphic 21" descr="Hospital outline">
            <a:extLst>
              <a:ext uri="{FF2B5EF4-FFF2-40B4-BE49-F238E27FC236}">
                <a16:creationId xmlns:a16="http://schemas.microsoft.com/office/drawing/2014/main" id="{B2D6697F-6E2F-8889-392B-AD558E738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5422" y="346204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202AE-B85E-1AB8-4F88-27D9224CD73F}"/>
              </a:ext>
            </a:extLst>
          </p:cNvPr>
          <p:cNvSpPr txBox="1"/>
          <p:nvPr/>
        </p:nvSpPr>
        <p:spPr>
          <a:xfrm>
            <a:off x="3175427" y="4275754"/>
            <a:ext cx="82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64C55"/>
                </a:solidFill>
              </a:rPr>
              <a:t>huisarts</a:t>
            </a:r>
            <a:endParaRPr lang="nl-NL" sz="1400" dirty="0">
              <a:solidFill>
                <a:srgbClr val="364C55"/>
              </a:solidFill>
            </a:endParaRPr>
          </a:p>
        </p:txBody>
      </p:sp>
      <p:pic>
        <p:nvPicPr>
          <p:cNvPr id="25" name="Graphic 24" descr="Sling outline">
            <a:extLst>
              <a:ext uri="{FF2B5EF4-FFF2-40B4-BE49-F238E27FC236}">
                <a16:creationId xmlns:a16="http://schemas.microsoft.com/office/drawing/2014/main" id="{3E980A3D-2693-DB3F-978E-57FBD6718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3438" y="2708382"/>
            <a:ext cx="914400" cy="9144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525EA539-9877-0048-8592-C0B5146D7559}"/>
              </a:ext>
            </a:extLst>
          </p:cNvPr>
          <p:cNvSpPr/>
          <p:nvPr/>
        </p:nvSpPr>
        <p:spPr>
          <a:xfrm rot="13310486">
            <a:off x="3972276" y="2755213"/>
            <a:ext cx="512003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8D099D9-58BB-5C2E-6111-4609C0E4D200}"/>
              </a:ext>
            </a:extLst>
          </p:cNvPr>
          <p:cNvSpPr/>
          <p:nvPr/>
        </p:nvSpPr>
        <p:spPr>
          <a:xfrm rot="2510486">
            <a:off x="4151868" y="2603086"/>
            <a:ext cx="524084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8D69087-5054-BD42-D832-F4B7AC1F3C39}"/>
              </a:ext>
            </a:extLst>
          </p:cNvPr>
          <p:cNvSpPr/>
          <p:nvPr/>
        </p:nvSpPr>
        <p:spPr>
          <a:xfrm rot="13310486">
            <a:off x="5017293" y="3661348"/>
            <a:ext cx="512003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6FB598E-1D30-D39E-7DB7-1CE85D7035C0}"/>
              </a:ext>
            </a:extLst>
          </p:cNvPr>
          <p:cNvSpPr/>
          <p:nvPr/>
        </p:nvSpPr>
        <p:spPr>
          <a:xfrm rot="2510486">
            <a:off x="5196885" y="3509221"/>
            <a:ext cx="524084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ADDD56F-3CDB-AE44-29AB-E54E1943081F}"/>
              </a:ext>
            </a:extLst>
          </p:cNvPr>
          <p:cNvSpPr/>
          <p:nvPr/>
        </p:nvSpPr>
        <p:spPr>
          <a:xfrm rot="19128828">
            <a:off x="4075709" y="3694148"/>
            <a:ext cx="512003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6E0AA8B-8A91-BC66-A010-56534566FE5E}"/>
              </a:ext>
            </a:extLst>
          </p:cNvPr>
          <p:cNvSpPr/>
          <p:nvPr/>
        </p:nvSpPr>
        <p:spPr>
          <a:xfrm rot="8328828">
            <a:off x="3902191" y="3523290"/>
            <a:ext cx="524084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BE11625-C88F-1D09-1C5C-330494EF10D0}"/>
              </a:ext>
            </a:extLst>
          </p:cNvPr>
          <p:cNvSpPr/>
          <p:nvPr/>
        </p:nvSpPr>
        <p:spPr>
          <a:xfrm rot="19128828">
            <a:off x="5137854" y="2825358"/>
            <a:ext cx="512003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D1A7941-C4DD-3D38-8DC6-BBF7178C9430}"/>
              </a:ext>
            </a:extLst>
          </p:cNvPr>
          <p:cNvSpPr/>
          <p:nvPr/>
        </p:nvSpPr>
        <p:spPr>
          <a:xfrm rot="8328828">
            <a:off x="4964336" y="2654500"/>
            <a:ext cx="524084" cy="176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4F7046-0DBB-4F82-DA23-7349C670BB9D}"/>
              </a:ext>
            </a:extLst>
          </p:cNvPr>
          <p:cNvSpPr txBox="1"/>
          <p:nvPr/>
        </p:nvSpPr>
        <p:spPr>
          <a:xfrm>
            <a:off x="4046129" y="863045"/>
            <a:ext cx="244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364C55"/>
                </a:solidFill>
              </a:rPr>
              <a:t>Datauitwisseling</a:t>
            </a:r>
            <a:r>
              <a:rPr lang="en-US" i="1" dirty="0">
                <a:solidFill>
                  <a:srgbClr val="364C55"/>
                </a:solidFill>
              </a:rPr>
              <a:t> </a:t>
            </a:r>
            <a:r>
              <a:rPr lang="en-US" i="1" dirty="0" err="1">
                <a:solidFill>
                  <a:srgbClr val="364C55"/>
                </a:solidFill>
              </a:rPr>
              <a:t>voor</a:t>
            </a:r>
            <a:r>
              <a:rPr lang="en-US" i="1" dirty="0">
                <a:solidFill>
                  <a:srgbClr val="364C55"/>
                </a:solidFill>
              </a:rPr>
              <a:t> </a:t>
            </a:r>
            <a:r>
              <a:rPr lang="en-US" i="1" dirty="0" err="1">
                <a:solidFill>
                  <a:srgbClr val="364C55"/>
                </a:solidFill>
              </a:rPr>
              <a:t>hybride</a:t>
            </a:r>
            <a:r>
              <a:rPr lang="en-US" i="1" dirty="0">
                <a:solidFill>
                  <a:srgbClr val="364C55"/>
                </a:solidFill>
              </a:rPr>
              <a:t> </a:t>
            </a:r>
            <a:r>
              <a:rPr lang="en-US" i="1" dirty="0" err="1">
                <a:solidFill>
                  <a:srgbClr val="364C55"/>
                </a:solidFill>
              </a:rPr>
              <a:t>zorg</a:t>
            </a:r>
            <a:endParaRPr lang="nl-NL" i="1" dirty="0">
              <a:solidFill>
                <a:srgbClr val="364C55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3FC60-6204-E89D-18F8-AE656FBA3054}"/>
              </a:ext>
            </a:extLst>
          </p:cNvPr>
          <p:cNvSpPr txBox="1"/>
          <p:nvPr/>
        </p:nvSpPr>
        <p:spPr>
          <a:xfrm>
            <a:off x="4443009" y="4723863"/>
            <a:ext cx="4575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64C55"/>
                </a:solidFill>
              </a:rPr>
              <a:t>Disclaimer: </a:t>
            </a:r>
            <a:r>
              <a:rPr lang="en-US" sz="1000" dirty="0" err="1">
                <a:solidFill>
                  <a:srgbClr val="364C55"/>
                </a:solidFill>
              </a:rPr>
              <a:t>niet</a:t>
            </a:r>
            <a:r>
              <a:rPr lang="en-US" sz="1000" dirty="0">
                <a:solidFill>
                  <a:srgbClr val="364C55"/>
                </a:solidFill>
              </a:rPr>
              <a:t> alle stakeholders of </a:t>
            </a:r>
            <a:r>
              <a:rPr lang="en-US" sz="1000" dirty="0" err="1">
                <a:solidFill>
                  <a:srgbClr val="364C55"/>
                </a:solidFill>
              </a:rPr>
              <a:t>datauitwisselingen</a:t>
            </a:r>
            <a:r>
              <a:rPr lang="en-US" sz="1000" dirty="0">
                <a:solidFill>
                  <a:srgbClr val="364C55"/>
                </a:solidFill>
              </a:rPr>
              <a:t> </a:t>
            </a:r>
            <a:r>
              <a:rPr lang="en-US" sz="1000" dirty="0" err="1">
                <a:solidFill>
                  <a:srgbClr val="364C55"/>
                </a:solidFill>
              </a:rPr>
              <a:t>weergegeven</a:t>
            </a:r>
            <a:endParaRPr lang="nl-NL" sz="1000" dirty="0">
              <a:solidFill>
                <a:srgbClr val="364C55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6FFA42D-9792-DF1F-9959-936B7BF44E72}"/>
              </a:ext>
            </a:extLst>
          </p:cNvPr>
          <p:cNvSpPr txBox="1">
            <a:spLocks/>
          </p:cNvSpPr>
          <p:nvPr/>
        </p:nvSpPr>
        <p:spPr>
          <a:xfrm>
            <a:off x="4078438" y="866054"/>
            <a:ext cx="2877827" cy="7267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dirty="0" err="1">
                <a:solidFill>
                  <a:srgbClr val="364C55"/>
                </a:solidFill>
                <a:latin typeface="+mn-lt"/>
              </a:rPr>
              <a:t>Datauitwisseling</a:t>
            </a:r>
            <a:r>
              <a:rPr lang="en-US" sz="1800" b="0" i="1" dirty="0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dirty="0" err="1">
                <a:solidFill>
                  <a:srgbClr val="364C55"/>
                </a:solidFill>
                <a:latin typeface="+mn-lt"/>
              </a:rPr>
              <a:t>voor</a:t>
            </a:r>
            <a:r>
              <a:rPr lang="en-US" sz="1800" b="0" i="1" dirty="0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i="1" dirty="0" err="1">
                <a:solidFill>
                  <a:srgbClr val="364C55"/>
                </a:solidFill>
                <a:latin typeface="+mn-lt"/>
              </a:rPr>
              <a:t>netwerk</a:t>
            </a:r>
            <a:r>
              <a:rPr lang="en-US" sz="1800" i="1" dirty="0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i="1" dirty="0" err="1">
                <a:solidFill>
                  <a:srgbClr val="364C55"/>
                </a:solidFill>
                <a:latin typeface="+mn-lt"/>
              </a:rPr>
              <a:t>zorg</a:t>
            </a:r>
            <a:endParaRPr lang="nl-NL" sz="1800" i="1" dirty="0">
              <a:solidFill>
                <a:srgbClr val="364C5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01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5" grpId="0" animBg="1"/>
      <p:bldP spid="18" grpId="0" animBg="1"/>
      <p:bldP spid="19" grpId="0" animBg="1"/>
      <p:bldP spid="21" grpId="0"/>
      <p:bldP spid="23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F868B-A1EE-7F09-A76E-18B7F8DE55D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B5269-7CC0-913E-DE2A-0EB4A632871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AF278-5179-20E9-9159-7FA2C67B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8EA7B-3D43-4C59-D3E7-40EB61ED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30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391311-48FD-66E5-FEE5-20ACBE8F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Shared Care Planning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04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67FB7BB-5A52-A979-142F-7BAA5C58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99" y="231258"/>
            <a:ext cx="7827915" cy="857250"/>
          </a:xfrm>
        </p:spPr>
        <p:txBody>
          <a:bodyPr/>
          <a:lstStyle/>
          <a:p>
            <a:r>
              <a:rPr lang="nl-NL" err="1"/>
              <a:t>Orca</a:t>
            </a:r>
            <a:endParaRPr lang="nl-NL"/>
          </a:p>
        </p:txBody>
      </p:sp>
      <p:sp>
        <p:nvSpPr>
          <p:cNvPr id="7" name="Roadshows bij huizen om aansluiting te verkennen…">
            <a:extLst>
              <a:ext uri="{FF2B5EF4-FFF2-40B4-BE49-F238E27FC236}">
                <a16:creationId xmlns:a16="http://schemas.microsoft.com/office/drawing/2014/main" id="{FB9F8774-D70A-F5AD-9230-774F0A0706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9386" y="813927"/>
            <a:ext cx="8321678" cy="3753667"/>
          </a:xfrm>
          <a:prstGeom prst="rect">
            <a:avLst/>
          </a:prstGeom>
        </p:spPr>
        <p:txBody>
          <a:bodyPr lIns="0" tIns="0" rIns="0" bIns="0" anchor="t">
            <a:normAutofit fontScale="40000" lnSpcReduction="20000"/>
          </a:bodyPr>
          <a:lstStyle/>
          <a:p>
            <a:pPr marL="0" indent="0">
              <a:lnSpc>
                <a:spcPct val="100000"/>
              </a:lnSpc>
              <a:spcBef>
                <a:spcPts val="2000"/>
              </a:spcBef>
              <a:buNone/>
              <a:tabLst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lang="nl-NL"/>
              <a:t>Integratie-oplossing</a:t>
            </a:r>
            <a:r>
              <a:t> om </a:t>
            </a:r>
            <a:r>
              <a:rPr lang="nl-NL"/>
              <a:t>databeschikbaarheid en digitale </a:t>
            </a:r>
            <a:r>
              <a:rPr lang="nl-NL" err="1"/>
              <a:t>samenwerrking</a:t>
            </a:r>
            <a:r>
              <a:rPr lang="nl-NL"/>
              <a:t> in het kader van netwerkzorg </a:t>
            </a:r>
            <a:r>
              <a:rPr err="1"/>
              <a:t>mogelijk</a:t>
            </a:r>
            <a:r>
              <a:t> </a:t>
            </a:r>
            <a:r>
              <a:rPr err="1"/>
              <a:t>te</a:t>
            </a:r>
            <a:r>
              <a:t> </a:t>
            </a:r>
            <a:r>
              <a:rPr err="1"/>
              <a:t>maken</a:t>
            </a:r>
            <a:r>
              <a:t>.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  <a:tabLst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b="1" u="sng">
                <a:solidFill>
                  <a:srgbClr val="034EA2"/>
                </a:solidFill>
              </a:rPr>
              <a:t>O</a:t>
            </a:r>
            <a:r>
              <a:t>pen-Source</a:t>
            </a:r>
            <a:endParaRPr lang="nl-NL"/>
          </a:p>
          <a:p>
            <a:pPr marL="179388" lvl="1" indent="0">
              <a:lnSpc>
                <a:spcPct val="100000"/>
              </a:lnSpc>
              <a:spcBef>
                <a:spcPts val="2000"/>
              </a:spcBef>
              <a:buNone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sz="4000" err="1"/>
              <a:t>Iedereen</a:t>
            </a:r>
            <a:r>
              <a:rPr sz="4000"/>
              <a:t> (</a:t>
            </a:r>
            <a:r>
              <a:rPr sz="4000" err="1"/>
              <a:t>zorginformatiesysteem</a:t>
            </a:r>
            <a:r>
              <a:rPr sz="4000"/>
              <a:t>) </a:t>
            </a:r>
            <a:r>
              <a:rPr sz="4000" err="1"/>
              <a:t>kan</a:t>
            </a:r>
            <a:r>
              <a:rPr sz="4000"/>
              <a:t> er </a:t>
            </a:r>
            <a:r>
              <a:rPr sz="4000" err="1"/>
              <a:t>gebruik</a:t>
            </a:r>
            <a:r>
              <a:rPr sz="4000"/>
              <a:t> van </a:t>
            </a:r>
            <a:r>
              <a:rPr sz="4000" err="1"/>
              <a:t>maken</a:t>
            </a:r>
            <a:endParaRPr lang="en-US" sz="4000"/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  <a:tabLst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b="1" u="sng">
                <a:solidFill>
                  <a:srgbClr val="034EA2"/>
                </a:solidFill>
              </a:rPr>
              <a:t>R</a:t>
            </a:r>
            <a:r>
              <a:t>eference Implementation</a:t>
            </a:r>
            <a:endParaRPr lang="nl-NL"/>
          </a:p>
          <a:p>
            <a:pPr marL="179388" lvl="1" indent="0">
              <a:lnSpc>
                <a:spcPct val="100000"/>
              </a:lnSpc>
              <a:spcBef>
                <a:spcPts val="2000"/>
              </a:spcBef>
              <a:buNone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lang="nl-NL" sz="4000" err="1"/>
              <a:t>Orca</a:t>
            </a:r>
            <a:r>
              <a:rPr lang="nl-NL" sz="4000"/>
              <a:t> is </a:t>
            </a:r>
            <a:r>
              <a:rPr sz="4000" err="1"/>
              <a:t>een</a:t>
            </a:r>
            <a:r>
              <a:rPr sz="4000"/>
              <a:t> </a:t>
            </a:r>
            <a:r>
              <a:rPr lang="nl-NL" sz="4000"/>
              <a:t>productiewaardige </a:t>
            </a:r>
            <a:r>
              <a:rPr lang="nl-NL" sz="4000" err="1"/>
              <a:t>referentie</a:t>
            </a:r>
            <a:r>
              <a:rPr lang="nl-NL" sz="4000"/>
              <a:t>-</a:t>
            </a:r>
            <a:r>
              <a:rPr sz="4000" err="1"/>
              <a:t>implementatie</a:t>
            </a:r>
            <a:r>
              <a:rPr sz="4000"/>
              <a:t> </a:t>
            </a:r>
            <a:r>
              <a:rPr lang="en-US" sz="4000"/>
              <a:t>van de Shared Care Planning </a:t>
            </a:r>
            <a:r>
              <a:rPr lang="en-US" sz="4000" err="1"/>
              <a:t>standaard</a:t>
            </a:r>
            <a:endParaRPr lang="en-US" sz="4000"/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  <a:tabLst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b="1" u="sng">
                <a:solidFill>
                  <a:srgbClr val="034EA2"/>
                </a:solidFill>
              </a:rPr>
              <a:t>C</a:t>
            </a:r>
            <a:r>
              <a:rPr lang="nl-NL" b="1" u="sng">
                <a:solidFill>
                  <a:srgbClr val="034EA2"/>
                </a:solidFill>
              </a:rPr>
              <a:t>a</a:t>
            </a:r>
            <a:r>
              <a:t>replanning</a:t>
            </a:r>
            <a:endParaRPr lang="nl-NL"/>
          </a:p>
          <a:p>
            <a:pPr marL="179388" lvl="1" indent="0">
              <a:lnSpc>
                <a:spcPct val="100000"/>
              </a:lnSpc>
              <a:spcBef>
                <a:spcPts val="2000"/>
              </a:spcBef>
              <a:buNone/>
              <a:defRPr sz="5300" spc="0">
                <a:latin typeface="Calibri"/>
                <a:ea typeface="Calibri"/>
                <a:cs typeface="Calibri"/>
                <a:sym typeface="Calibri"/>
              </a:defRPr>
            </a:pPr>
            <a:r>
              <a:rPr sz="4000" err="1"/>
              <a:t>Voor</a:t>
            </a:r>
            <a:r>
              <a:rPr sz="4000"/>
              <a:t> de </a:t>
            </a:r>
            <a:r>
              <a:rPr lang="en-US" sz="4000" err="1"/>
              <a:t>samenwerking</a:t>
            </a:r>
            <a:r>
              <a:rPr lang="en-US" sz="4000"/>
              <a:t> </a:t>
            </a:r>
            <a:r>
              <a:rPr sz="4000" err="1"/>
              <a:t>rond</a:t>
            </a:r>
            <a:r>
              <a:rPr sz="4000"/>
              <a:t> </a:t>
            </a:r>
            <a:r>
              <a:rPr sz="4000" err="1"/>
              <a:t>een</a:t>
            </a:r>
            <a:r>
              <a:rPr sz="4000"/>
              <a:t> </a:t>
            </a:r>
            <a:r>
              <a:rPr lang="en-US" sz="4000" err="1"/>
              <a:t>behandelplan</a:t>
            </a:r>
            <a:r>
              <a:rPr sz="4000"/>
              <a:t> </a:t>
            </a:r>
            <a:r>
              <a:rPr sz="4000" err="1"/>
              <a:t>en</a:t>
            </a:r>
            <a:r>
              <a:rPr sz="4000"/>
              <a:t> </a:t>
            </a:r>
            <a:r>
              <a:rPr sz="4000" err="1"/>
              <a:t>zorgteam</a:t>
            </a:r>
            <a:endParaRPr lang="en-US" sz="40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19771D5-B38C-4F40-FB85-8783377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31</a:t>
            </a:fld>
            <a:endParaRPr lang="nl-NL"/>
          </a:p>
        </p:txBody>
      </p:sp>
      <p:pic>
        <p:nvPicPr>
          <p:cNvPr id="2" name="image.png" descr="image.png">
            <a:extLst>
              <a:ext uri="{FF2B5EF4-FFF2-40B4-BE49-F238E27FC236}">
                <a16:creationId xmlns:a16="http://schemas.microsoft.com/office/drawing/2014/main" id="{A026E53E-0CFA-6CD3-136F-4821B038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63" y="130389"/>
            <a:ext cx="714047" cy="683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46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E7F76-9089-2693-1451-FDF204C5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Orca</a:t>
            </a:r>
            <a:r>
              <a:rPr lang="nl-NL" dirty="0"/>
              <a:t> Ontwikkeling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AAC346-2106-062E-8595-052F25D0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82" y="1099461"/>
            <a:ext cx="7826400" cy="2944578"/>
          </a:xfrm>
        </p:spPr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github.com</a:t>
            </a:r>
            <a:r>
              <a:rPr lang="nl-NL" dirty="0"/>
              <a:t>/</a:t>
            </a:r>
            <a:r>
              <a:rPr lang="nl-NL" dirty="0" err="1"/>
              <a:t>SanteonNL</a:t>
            </a:r>
            <a:r>
              <a:rPr lang="nl-NL" dirty="0"/>
              <a:t>/</a:t>
            </a:r>
            <a:r>
              <a:rPr lang="nl-NL" dirty="0" err="1"/>
              <a:t>orca</a:t>
            </a:r>
            <a:r>
              <a:rPr lang="nl-NL" dirty="0"/>
              <a:t>/</a:t>
            </a:r>
          </a:p>
          <a:p>
            <a:r>
              <a:rPr lang="nl-NL" dirty="0"/>
              <a:t>Gratis open source software</a:t>
            </a:r>
          </a:p>
          <a:p>
            <a:pPr lvl="1"/>
            <a:r>
              <a:rPr lang="nl-NL" dirty="0"/>
              <a:t>GPL3</a:t>
            </a:r>
          </a:p>
          <a:p>
            <a:r>
              <a:rPr lang="nl-NL" dirty="0"/>
              <a:t>De volgende partijen bouwen nu mee</a:t>
            </a:r>
          </a:p>
          <a:p>
            <a:pPr lvl="1"/>
            <a:r>
              <a:rPr lang="nl-NL" dirty="0"/>
              <a:t>Zorg bij jou</a:t>
            </a:r>
          </a:p>
          <a:p>
            <a:pPr lvl="1"/>
            <a:r>
              <a:rPr lang="nl-NL" dirty="0" err="1"/>
              <a:t>Santeon</a:t>
            </a:r>
            <a:endParaRPr lang="nl-NL" dirty="0"/>
          </a:p>
          <a:p>
            <a:pPr lvl="1"/>
            <a:r>
              <a:rPr lang="nl-NL" dirty="0" err="1"/>
              <a:t>Headease</a:t>
            </a:r>
            <a:endParaRPr lang="nl-NL" dirty="0"/>
          </a:p>
          <a:p>
            <a:pPr lvl="1"/>
            <a:r>
              <a:rPr lang="nl-NL" dirty="0"/>
              <a:t>Rein Krul (ook nauw betrokken bij ontwikkeling Nuts-node)</a:t>
            </a:r>
          </a:p>
          <a:p>
            <a:pPr lvl="1"/>
            <a:r>
              <a:rPr lang="nl-NL" dirty="0"/>
              <a:t>Accenture (functioneel)</a:t>
            </a:r>
          </a:p>
          <a:p>
            <a:pPr lvl="1"/>
            <a:r>
              <a:rPr lang="nl-NL" dirty="0" err="1"/>
              <a:t>Xebia</a:t>
            </a:r>
            <a:r>
              <a:rPr lang="nl-NL" dirty="0"/>
              <a:t> (</a:t>
            </a:r>
            <a:r>
              <a:rPr lang="nl-NL" dirty="0" err="1"/>
              <a:t>dev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ops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Doe je ook mee?</a:t>
            </a:r>
          </a:p>
          <a:p>
            <a:r>
              <a:rPr lang="nl-NL"/>
              <a:t>Zorg biedt desgewenst SaaS-dienstverlening aan zorgorganisaties voor het hosten van </a:t>
            </a:r>
            <a:r>
              <a:rPr lang="nl-NL" err="1"/>
              <a:t>Orca</a:t>
            </a:r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F62F51-A275-6850-28BE-A3D4D906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002D0BC-0AB7-AA90-AB9B-87FB5C27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59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1D99E-57A1-C235-8321-4B968F1C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Orca</a:t>
            </a:r>
            <a:r>
              <a:rPr lang="nl-NL"/>
              <a:t> 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21BFF14-F2FB-B512-095F-B79EA93E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FFF77F8-5DFA-51B8-4A66-52C71CA7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33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0BD9CFB-E961-A02A-6A9A-A09D6203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7" y="0"/>
            <a:ext cx="7287853" cy="454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F1F2-4F3E-2A7D-9558-F722D297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87" y="433978"/>
            <a:ext cx="1157493" cy="857250"/>
          </a:xfrm>
        </p:spPr>
        <p:txBody>
          <a:bodyPr/>
          <a:lstStyle/>
          <a:p>
            <a:r>
              <a:rPr lang="en-US" dirty="0"/>
              <a:t>ORCA</a:t>
            </a:r>
            <a:br>
              <a:rPr lang="en-US" dirty="0"/>
            </a:br>
            <a:r>
              <a:rPr lang="en-US" dirty="0"/>
              <a:t>Demo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12726-B27C-B86C-FC6B-9EB6EA68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65A64-6BA3-A868-7A70-A2021501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34</a:t>
            </a:fld>
            <a:endParaRPr lang="nl-NL"/>
          </a:p>
        </p:txBody>
      </p:sp>
      <p:pic>
        <p:nvPicPr>
          <p:cNvPr id="5" name="Demo technische werking versturen aanmelding vanuit HiX naar Zorgbijjou.mov">
            <a:hlinkClick r:id="" action="ppaction://media"/>
            <a:extLst>
              <a:ext uri="{FF2B5EF4-FFF2-40B4-BE49-F238E27FC236}">
                <a16:creationId xmlns:a16="http://schemas.microsoft.com/office/drawing/2014/main" id="{1CE32327-3E85-B848-3F3A-36926DEB97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9454" y="533038"/>
            <a:ext cx="6614528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68E1-628C-40DE-5D04-6E481EC45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7860A31-9B63-F89D-7C4F-44109B9537A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890D9E6-20AD-59BD-8298-06166D98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32B6054-97A0-D73E-179D-04D2C1AB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9B1054-4BD9-014D-D41A-DAF8A591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918"/>
            <a:ext cx="4657296" cy="857250"/>
          </a:xfrm>
        </p:spPr>
        <p:txBody>
          <a:bodyPr/>
          <a:lstStyle/>
          <a:p>
            <a:r>
              <a:rPr lang="en-US"/>
              <a:t>Next steps 1/2: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kwartaal</a:t>
            </a:r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615CF0F-9D0F-8B68-E59C-2C83293AEAB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00" y="1056168"/>
            <a:ext cx="5095240" cy="3456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9070" indent="-179070">
              <a:lnSpc>
                <a:spcPct val="150000"/>
              </a:lnSpc>
            </a:pPr>
            <a:r>
              <a:rPr lang="en-US" sz="1600" dirty="0" err="1"/>
              <a:t>Dit</a:t>
            </a:r>
            <a:r>
              <a:rPr lang="en-US" sz="1600" dirty="0"/>
              <a:t> </a:t>
            </a:r>
            <a:r>
              <a:rPr lang="en-US" sz="1600" dirty="0" err="1"/>
              <a:t>kwartaal</a:t>
            </a:r>
            <a:endParaRPr lang="en-US" sz="1600" dirty="0"/>
          </a:p>
          <a:p>
            <a:pPr marL="356870" lvl="1" indent="-179070">
              <a:lnSpc>
                <a:spcPct val="150000"/>
              </a:lnSpc>
            </a:pP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HiX</a:t>
            </a:r>
            <a:r>
              <a:rPr lang="en-US" sz="1600" dirty="0"/>
              <a:t>- </a:t>
            </a:r>
            <a:r>
              <a:rPr lang="en-US" sz="1600" err="1"/>
              <a:t>en</a:t>
            </a:r>
            <a:r>
              <a:rPr lang="en-US" sz="1600" dirty="0"/>
              <a:t> Epic-</a:t>
            </a:r>
            <a:r>
              <a:rPr lang="en-US" sz="1600" dirty="0" err="1"/>
              <a:t>ziekenhuis</a:t>
            </a:r>
            <a:r>
              <a:rPr lang="en-US" sz="1600" dirty="0"/>
              <a:t> </a:t>
            </a:r>
            <a:r>
              <a:rPr lang="en-US" sz="1600" dirty="0" err="1"/>
              <a:t>krijgt</a:t>
            </a:r>
            <a:r>
              <a:rPr lang="en-US" sz="1600" dirty="0"/>
              <a:t> </a:t>
            </a:r>
            <a:r>
              <a:rPr lang="en-US" sz="1600" dirty="0" err="1"/>
              <a:t>beschikking</a:t>
            </a:r>
            <a:r>
              <a:rPr lang="en-US" sz="1600" dirty="0"/>
              <a:t> over Shared Care Planning </a:t>
            </a:r>
            <a:r>
              <a:rPr lang="en-US" sz="1600" dirty="0" err="1"/>
              <a:t>voor</a:t>
            </a:r>
            <a:r>
              <a:rPr lang="en-US" sz="1600" dirty="0"/>
              <a:t> </a:t>
            </a:r>
            <a:r>
              <a:rPr lang="en-US" sz="1600" dirty="0" err="1"/>
              <a:t>aanmeldproces</a:t>
            </a:r>
            <a:endParaRPr lang="en-US" sz="1600" dirty="0"/>
          </a:p>
          <a:p>
            <a:pPr marL="356870" lvl="1" indent="-179070">
              <a:lnSpc>
                <a:spcPct val="150000"/>
              </a:lnSpc>
            </a:pPr>
            <a:r>
              <a:rPr lang="en-US" sz="1600" dirty="0" err="1">
                <a:sym typeface="Wingdings" pitchFamily="2" charset="2"/>
              </a:rPr>
              <a:t>HiX</a:t>
            </a:r>
            <a:r>
              <a:rPr lang="en-US" sz="1600" dirty="0">
                <a:sym typeface="Wingdings" pitchFamily="2" charset="2"/>
              </a:rPr>
              <a:t>: </a:t>
            </a:r>
            <a:r>
              <a:rPr lang="en-US" sz="1600" dirty="0" err="1">
                <a:sym typeface="Wingdings" pitchFamily="2" charset="2"/>
              </a:rPr>
              <a:t>Integratie</a:t>
            </a:r>
            <a:r>
              <a:rPr lang="en-US" sz="1600" dirty="0">
                <a:sym typeface="Wingdings" pitchFamily="2" charset="2"/>
              </a:rPr>
              <a:t> Orca met </a:t>
            </a:r>
            <a:r>
              <a:rPr lang="en-US" sz="1600" dirty="0" err="1">
                <a:sym typeface="Wingdings" pitchFamily="2" charset="2"/>
              </a:rPr>
              <a:t>Zorgplatform</a:t>
            </a:r>
            <a:endParaRPr lang="en-US" sz="1600" dirty="0">
              <a:sym typeface="Wingdings" pitchFamily="2" charset="2"/>
            </a:endParaRPr>
          </a:p>
          <a:p>
            <a:pPr marL="356870" lvl="1" indent="-179070">
              <a:lnSpc>
                <a:spcPct val="150000"/>
              </a:lnSpc>
            </a:pPr>
            <a:r>
              <a:rPr lang="en-US" sz="1600" dirty="0"/>
              <a:t>Epic: </a:t>
            </a:r>
            <a:r>
              <a:rPr lang="en-US" sz="1600" dirty="0" err="1"/>
              <a:t>Integratie</a:t>
            </a:r>
            <a:r>
              <a:rPr lang="en-US" sz="1600" dirty="0"/>
              <a:t> Orca met API platform Harmony (MuleSoft)</a:t>
            </a:r>
          </a:p>
          <a:p>
            <a:pPr marL="356870" lvl="1" indent="-179070">
              <a:lnSpc>
                <a:spcPct val="150000"/>
              </a:lnSpc>
            </a:pPr>
            <a:r>
              <a:rPr lang="en-US" sz="1600"/>
              <a:t>PEN-test (</a:t>
            </a:r>
            <a:r>
              <a:rPr lang="en-US" sz="1600" err="1"/>
              <a:t>inclusief</a:t>
            </a:r>
            <a:r>
              <a:rPr lang="en-US" sz="1600"/>
              <a:t> Nuts v6), NEN7512, PRIA, DPIA</a:t>
            </a:r>
          </a:p>
        </p:txBody>
      </p:sp>
    </p:spTree>
    <p:extLst>
      <p:ext uri="{BB962C8B-B14F-4D97-AF65-F5344CB8AC3E}">
        <p14:creationId xmlns:p14="http://schemas.microsoft.com/office/powerpoint/2010/main" val="34178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3460-68F3-64A5-FEDB-2BE4E942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67" y="301543"/>
            <a:ext cx="7827915" cy="857250"/>
          </a:xfrm>
        </p:spPr>
        <p:txBody>
          <a:bodyPr/>
          <a:lstStyle/>
          <a:p>
            <a:r>
              <a:rPr lang="en-US"/>
              <a:t>Next steps 2/2: </a:t>
            </a:r>
            <a:r>
              <a:rPr lang="en-US" err="1"/>
              <a:t>afstemmen</a:t>
            </a:r>
            <a:r>
              <a:rPr lang="en-US"/>
              <a:t> met…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BB01F-4685-622D-F14E-3F319C8E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67" y="972272"/>
            <a:ext cx="7826400" cy="2840272"/>
          </a:xfrm>
        </p:spPr>
        <p:txBody>
          <a:bodyPr/>
          <a:lstStyle/>
          <a:p>
            <a:r>
              <a:rPr lang="nl-NL" err="1"/>
              <a:t>Clinical</a:t>
            </a:r>
            <a:r>
              <a:rPr lang="nl-NL" dirty="0"/>
              <a:t> Order Workflow IG </a:t>
            </a:r>
            <a:r>
              <a:rPr lang="nl-NL" dirty="0">
                <a:hlinkClick r:id="rId2"/>
              </a:rPr>
              <a:t>https://build.fhir.org/ig/HL7/fhir-cow-ig</a:t>
            </a:r>
            <a:endParaRPr lang="nl-NL" dirty="0"/>
          </a:p>
          <a:p>
            <a:pPr lvl="1"/>
            <a:r>
              <a:rPr lang="nl-NL"/>
              <a:t>Internationaal</a:t>
            </a:r>
          </a:p>
          <a:p>
            <a:pPr lvl="1"/>
            <a:r>
              <a:rPr lang="nl-NL"/>
              <a:t>O.a. </a:t>
            </a:r>
            <a:r>
              <a:rPr lang="nl-NL" err="1"/>
              <a:t>Epic</a:t>
            </a:r>
            <a:r>
              <a:rPr lang="nl-NL"/>
              <a:t> en </a:t>
            </a:r>
            <a:r>
              <a:rPr lang="nl-NL" err="1"/>
              <a:t>ChipSoft</a:t>
            </a:r>
            <a:endParaRPr lang="nl-NL"/>
          </a:p>
          <a:p>
            <a:endParaRPr lang="nl-NL" dirty="0"/>
          </a:p>
          <a:p>
            <a:r>
              <a:rPr lang="nl-NL" dirty="0" err="1"/>
              <a:t>CumuluZ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Zorgviewer </a:t>
            </a:r>
            <a:endParaRPr lang="nl-NL"/>
          </a:p>
          <a:p>
            <a:pPr lvl="1"/>
            <a:r>
              <a:rPr lang="nl-NL" dirty="0" err="1"/>
              <a:t>Digizorg</a:t>
            </a:r>
            <a:endParaRPr lang="nl-NL"/>
          </a:p>
          <a:p>
            <a:endParaRPr lang="nl-NL"/>
          </a:p>
          <a:p>
            <a:r>
              <a:rPr lang="nl-NL"/>
              <a:t>VECOZO MDO</a:t>
            </a:r>
          </a:p>
          <a:p>
            <a:r>
              <a:rPr lang="nl-NL" dirty="0"/>
              <a:t>DECOZO</a:t>
            </a:r>
          </a:p>
          <a:p>
            <a:r>
              <a:rPr lang="nl-NL"/>
              <a:t>HINQ/ </a:t>
            </a:r>
            <a:r>
              <a:rPr lang="nl-NL" err="1"/>
              <a:t>Formelio</a:t>
            </a:r>
            <a:endParaRPr lang="nl-NL"/>
          </a:p>
          <a:p>
            <a:r>
              <a:rPr lang="nl-NL"/>
              <a:t>Nuts v6 Zorginzage (eerste </a:t>
            </a:r>
            <a:r>
              <a:rPr lang="nl-NL" err="1"/>
              <a:t>use</a:t>
            </a:r>
            <a:r>
              <a:rPr lang="nl-NL"/>
              <a:t> case: samenwerken huisarts thuiszorg)</a:t>
            </a:r>
          </a:p>
          <a:p>
            <a:r>
              <a:rPr lang="nl-NL"/>
              <a:t>Ministerie van VWS</a:t>
            </a:r>
          </a:p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A3C9A-7A3E-D9A8-0DB7-3750D0CA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4DC60-229F-BDC5-89DE-C488327A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0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56B98B5D-6D7B-C1B2-6E50-F2F8E6FF18A0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AAAE194-94F0-AC5D-8A31-7485B38E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333902-E116-F752-2BC5-440BAD8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202530"/>
            <a:ext cx="4657296" cy="857250"/>
          </a:xfrm>
        </p:spPr>
        <p:txBody>
          <a:bodyPr/>
          <a:lstStyle/>
          <a:p>
            <a:r>
              <a:rPr lang="nl-NL" dirty="0"/>
              <a:t>Shared Care Planning </a:t>
            </a:r>
            <a:r>
              <a:rPr lang="nl-NL"/>
              <a:t>Adoptie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EAE073C-C247-03F8-0CA1-7BA51FA9BEE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9919" y="972273"/>
            <a:ext cx="5396656" cy="3540072"/>
          </a:xfrm>
        </p:spPr>
        <p:txBody>
          <a:bodyPr/>
          <a:lstStyle/>
          <a:p>
            <a:pPr marL="179070" indent="-179070">
              <a:lnSpc>
                <a:spcPct val="150000"/>
              </a:lnSpc>
            </a:pPr>
            <a:r>
              <a:rPr lang="en-US" sz="1300" dirty="0"/>
              <a:t>Shared Care Planning is </a:t>
            </a:r>
            <a:r>
              <a:rPr lang="en-US" sz="1300" dirty="0" err="1"/>
              <a:t>opgenomen</a:t>
            </a:r>
            <a:r>
              <a:rPr lang="en-US" sz="1300" dirty="0"/>
              <a:t> in </a:t>
            </a:r>
            <a:r>
              <a:rPr lang="en-US" sz="1300" dirty="0" err="1"/>
              <a:t>programmaplan</a:t>
            </a:r>
            <a:r>
              <a:rPr lang="en-US" sz="1300" dirty="0"/>
              <a:t> </a:t>
            </a:r>
            <a:r>
              <a:rPr lang="en-US" sz="1300" dirty="0" err="1"/>
              <a:t>CumuluZ</a:t>
            </a:r>
            <a:endParaRPr lang="en-US" sz="1300" dirty="0"/>
          </a:p>
          <a:p>
            <a:pPr marL="179070" indent="-179070">
              <a:lnSpc>
                <a:spcPct val="100000"/>
              </a:lnSpc>
            </a:pPr>
            <a:r>
              <a:rPr lang="en-US" sz="1300" dirty="0"/>
              <a:t>Shared Care Planning is </a:t>
            </a:r>
            <a:r>
              <a:rPr lang="en-US" sz="1300" dirty="0" err="1"/>
              <a:t>opgenomen</a:t>
            </a:r>
            <a:r>
              <a:rPr lang="en-US" sz="1300" dirty="0"/>
              <a:t> in </a:t>
            </a:r>
            <a:r>
              <a:rPr lang="en-US" sz="1300" dirty="0" err="1"/>
              <a:t>sectorplan</a:t>
            </a:r>
            <a:r>
              <a:rPr lang="en-US" sz="1300" dirty="0"/>
              <a:t> VVT IZA </a:t>
            </a:r>
            <a:r>
              <a:rPr lang="en-US" sz="1300" dirty="0" err="1"/>
              <a:t>uitvoeringsakkoord</a:t>
            </a:r>
            <a:r>
              <a:rPr lang="en-US" sz="1300" dirty="0"/>
              <a:t> en in Plan van </a:t>
            </a:r>
            <a:r>
              <a:rPr lang="en-US" sz="1300" dirty="0" err="1"/>
              <a:t>Aanpak</a:t>
            </a:r>
            <a:r>
              <a:rPr lang="en-US" sz="1300" dirty="0"/>
              <a:t> </a:t>
            </a:r>
            <a:r>
              <a:rPr lang="en-US" sz="1300" dirty="0" err="1"/>
              <a:t>implementatie</a:t>
            </a:r>
            <a:r>
              <a:rPr lang="en-US" sz="1300" dirty="0"/>
              <a:t> </a:t>
            </a:r>
            <a:r>
              <a:rPr lang="en-US" sz="1300" dirty="0" err="1"/>
              <a:t>generieke</a:t>
            </a:r>
            <a:r>
              <a:rPr lang="en-US" sz="1300" dirty="0"/>
              <a:t> </a:t>
            </a:r>
            <a:r>
              <a:rPr lang="en-US" sz="1300" dirty="0" err="1"/>
              <a:t>functies</a:t>
            </a:r>
            <a:r>
              <a:rPr lang="en-US" sz="1300" dirty="0"/>
              <a:t> in de VVT</a:t>
            </a:r>
          </a:p>
          <a:p>
            <a:endParaRPr lang="nl-NL" sz="1300" dirty="0"/>
          </a:p>
          <a:p>
            <a:r>
              <a:rPr lang="nl-NL" sz="1300" dirty="0"/>
              <a:t>Shared Care Planning community</a:t>
            </a:r>
          </a:p>
          <a:p>
            <a:pPr lvl="1"/>
            <a:r>
              <a:rPr lang="nl-NL" sz="1300" dirty="0">
                <a:hlinkClick r:id="rId2"/>
              </a:rPr>
              <a:t>https://github.com/SanteonNL/shared-care-planning/issues</a:t>
            </a:r>
            <a:r>
              <a:rPr lang="nl-NL" sz="1300" dirty="0"/>
              <a:t> </a:t>
            </a:r>
          </a:p>
          <a:p>
            <a:pPr lvl="1"/>
            <a:r>
              <a:rPr lang="nl-NL" sz="1300" dirty="0"/>
              <a:t>Eens per 3 weken een update/discussie</a:t>
            </a:r>
          </a:p>
          <a:p>
            <a:pPr lvl="1"/>
            <a:r>
              <a:rPr lang="nl-NL" sz="1300" dirty="0"/>
              <a:t>Samen de open standaard </a:t>
            </a:r>
            <a:r>
              <a:rPr lang="nl-NL" sz="1300" dirty="0" err="1"/>
              <a:t>doorontwikkelen</a:t>
            </a:r>
            <a:r>
              <a:rPr lang="nl-NL" sz="1300" dirty="0"/>
              <a:t> / implementeren</a:t>
            </a:r>
          </a:p>
          <a:p>
            <a:pPr lvl="1"/>
            <a:r>
              <a:rPr lang="nl-NL" sz="1300" dirty="0"/>
              <a:t>Samen de open source software </a:t>
            </a:r>
            <a:r>
              <a:rPr lang="nl-NL" sz="1300" dirty="0" err="1"/>
              <a:t>doorontwikkelen</a:t>
            </a:r>
            <a:r>
              <a:rPr lang="nl-NL" sz="1300" dirty="0"/>
              <a:t>/ implementeren</a:t>
            </a:r>
          </a:p>
          <a:p>
            <a:pPr lvl="1"/>
            <a:r>
              <a:rPr lang="nl-NL" sz="1300" dirty="0"/>
              <a:t>Slack-kanaal: </a:t>
            </a:r>
            <a:r>
              <a:rPr lang="nl-NL" sz="1300" dirty="0">
                <a:hlinkClick r:id="rId3"/>
              </a:rPr>
              <a:t>https://nuts-foundation.slack.com/archives/C05AY1LCF2B</a:t>
            </a:r>
            <a:r>
              <a:rPr lang="nl-NL" sz="1300" dirty="0"/>
              <a:t> </a:t>
            </a:r>
          </a:p>
          <a:p>
            <a:endParaRPr lang="nl-NL" sz="1300" dirty="0"/>
          </a:p>
          <a:p>
            <a:r>
              <a:rPr lang="nl-NL" sz="1300" dirty="0"/>
              <a:t>O.a. </a:t>
            </a:r>
            <a:r>
              <a:rPr lang="nl-NL" sz="1300" dirty="0" err="1"/>
              <a:t>ActiZ</a:t>
            </a:r>
            <a:r>
              <a:rPr lang="nl-NL" sz="1300" dirty="0"/>
              <a:t>, </a:t>
            </a:r>
            <a:r>
              <a:rPr lang="nl-NL" sz="1300" dirty="0" err="1"/>
              <a:t>ChipSoft</a:t>
            </a:r>
            <a:r>
              <a:rPr lang="nl-NL" sz="1300" dirty="0"/>
              <a:t>, </a:t>
            </a:r>
            <a:r>
              <a:rPr lang="nl-NL" sz="1300" dirty="0" err="1"/>
              <a:t>Formelio</a:t>
            </a:r>
            <a:r>
              <a:rPr lang="nl-NL" sz="1300" dirty="0"/>
              <a:t>/HINQ, Ministerie van VWS, </a:t>
            </a:r>
            <a:r>
              <a:rPr lang="nl-NL" sz="1300" dirty="0" err="1"/>
              <a:t>Nictiz</a:t>
            </a:r>
            <a:r>
              <a:rPr lang="nl-NL" sz="1300" dirty="0"/>
              <a:t>, Santeon, </a:t>
            </a:r>
            <a:r>
              <a:rPr lang="nl-NL" sz="1300" dirty="0" err="1"/>
              <a:t>Topicus</a:t>
            </a:r>
            <a:r>
              <a:rPr lang="nl-NL" sz="1300" dirty="0"/>
              <a:t>, UMCG, VZVZ, Zorg bij jou, Zorgdomein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FCE0E2-C8D8-05D8-BA91-29A605FE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5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9F8A28A3-010C-FBE7-E57D-5DC862A79F3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33BE53B-1152-A33E-6B0C-F5BA80F5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CD105A-6FE9-37DB-7A14-F1D02718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150A989-07A4-5F35-1DD3-4A343F5C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7" y="198918"/>
            <a:ext cx="5280908" cy="857250"/>
          </a:xfrm>
        </p:spPr>
        <p:txBody>
          <a:bodyPr/>
          <a:lstStyle/>
          <a:p>
            <a:r>
              <a:rPr lang="en-US"/>
              <a:t>Shared Care Planning </a:t>
            </a:r>
            <a:r>
              <a:rPr lang="en-US" err="1"/>
              <a:t>connectathon</a:t>
            </a:r>
            <a:r>
              <a:rPr lang="en-US"/>
              <a:t> HL7 WGM </a:t>
            </a:r>
            <a:r>
              <a:rPr lang="en-US" err="1"/>
              <a:t>april</a:t>
            </a:r>
            <a:r>
              <a:rPr lang="en-US"/>
              <a:t> 2025</a:t>
            </a:r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702D2B2-B1BB-291F-EC3C-9EF534AE6D9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00" y="937549"/>
            <a:ext cx="5095240" cy="35747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9070" indent="-179070">
              <a:lnSpc>
                <a:spcPct val="150000"/>
              </a:lnSpc>
            </a:pPr>
            <a:endParaRPr lang="en-US" b="1" dirty="0"/>
          </a:p>
          <a:p>
            <a:pPr marL="179070" indent="-179070">
              <a:lnSpc>
                <a:spcPct val="150000"/>
              </a:lnSpc>
            </a:pPr>
            <a:r>
              <a:rPr lang="en-US" b="1" dirty="0"/>
              <a:t>HL7 Working Group Meeting </a:t>
            </a:r>
            <a:r>
              <a:rPr lang="en-US" b="1" dirty="0" err="1"/>
              <a:t>april</a:t>
            </a:r>
            <a:r>
              <a:rPr lang="en-US" b="1" dirty="0"/>
              <a:t> 2025 Shared Care Planning/ Orca </a:t>
            </a:r>
            <a:r>
              <a:rPr lang="en-US" b="1" dirty="0" err="1"/>
              <a:t>connectathon</a:t>
            </a:r>
            <a:r>
              <a:rPr lang="en-US" b="1" dirty="0"/>
              <a:t> met 5 </a:t>
            </a:r>
            <a:r>
              <a:rPr lang="en-US" b="1" dirty="0" err="1"/>
              <a:t>leveranciers</a:t>
            </a:r>
            <a:r>
              <a:rPr lang="en-US" b="1" dirty="0"/>
              <a:t>!</a:t>
            </a:r>
          </a:p>
          <a:p>
            <a:pPr marL="179070" indent="-179070">
              <a:lnSpc>
                <a:spcPct val="150000"/>
              </a:lnSpc>
            </a:pPr>
            <a:r>
              <a:rPr lang="en-US" b="1" dirty="0"/>
              <a:t>Meld je nu </a:t>
            </a:r>
            <a:r>
              <a:rPr lang="en-US" b="1" dirty="0" err="1"/>
              <a:t>alvast</a:t>
            </a:r>
            <a:r>
              <a:rPr lang="en-US" b="1" dirty="0"/>
              <a:t> </a:t>
            </a:r>
            <a:r>
              <a:rPr lang="en-US" b="1" dirty="0" err="1"/>
              <a:t>aan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341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1283-957C-5272-685B-196367D6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Conclusie</a:t>
            </a:r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8D886-73CA-C95E-CCEE-694EB6BE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217C7-64F5-5C49-6C5E-6E581F25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39</a:t>
            </a:fld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783EAA-0E94-42A9-FA05-F051F71CF720}"/>
              </a:ext>
            </a:extLst>
          </p:cNvPr>
          <p:cNvSpPr txBox="1">
            <a:spLocks/>
          </p:cNvSpPr>
          <p:nvPr/>
        </p:nvSpPr>
        <p:spPr>
          <a:xfrm>
            <a:off x="213031" y="1532737"/>
            <a:ext cx="4229192" cy="222047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>
                <a:solidFill>
                  <a:srgbClr val="364C55"/>
                </a:solidFill>
              </a:rPr>
              <a:t>Wie is er </a:t>
            </a:r>
            <a:r>
              <a:rPr lang="en-US" sz="1800" b="0" i="1" err="1">
                <a:solidFill>
                  <a:srgbClr val="364C55"/>
                </a:solidFill>
              </a:rPr>
              <a:t>betrokken</a:t>
            </a:r>
            <a:r>
              <a:rPr lang="en-US" sz="1800" b="0" i="1">
                <a:solidFill>
                  <a:srgbClr val="364C55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Samenwerken</a:t>
            </a:r>
            <a:r>
              <a:rPr lang="en-US" sz="1800" b="0" i="1">
                <a:solidFill>
                  <a:srgbClr val="364C55"/>
                </a:solidFill>
              </a:rPr>
              <a:t> in </a:t>
            </a:r>
            <a:r>
              <a:rPr lang="en-US" sz="1800" b="0" i="1" err="1">
                <a:solidFill>
                  <a:srgbClr val="364C55"/>
                </a:solidFill>
              </a:rPr>
              <a:t>zorgnetwerk</a:t>
            </a:r>
            <a:endParaRPr lang="en-US" sz="1800" b="0" i="1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Uitbreiden</a:t>
            </a:r>
            <a:r>
              <a:rPr lang="en-US" sz="1800" b="0" i="1">
                <a:solidFill>
                  <a:srgbClr val="364C55"/>
                </a:solidFill>
              </a:rPr>
              <a:t> van </a:t>
            </a:r>
            <a:r>
              <a:rPr lang="en-US" sz="1800" b="0" i="1" err="1">
                <a:solidFill>
                  <a:srgbClr val="364C55"/>
                </a:solidFill>
              </a:rPr>
              <a:t>zorgnetwerk</a:t>
            </a:r>
            <a:endParaRPr lang="en-US" sz="1800" b="0" i="1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Toegang</a:t>
            </a:r>
            <a:r>
              <a:rPr lang="en-US" sz="1800" b="0" i="1">
                <a:solidFill>
                  <a:srgbClr val="364C55"/>
                </a:solidFill>
              </a:rPr>
              <a:t> tot data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Geen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netwerkplatform</a:t>
            </a:r>
            <a:r>
              <a:rPr lang="en-US" sz="1800" b="0" i="1">
                <a:solidFill>
                  <a:srgbClr val="364C55"/>
                </a:solidFill>
              </a:rPr>
              <a:t>-per-</a:t>
            </a:r>
            <a:r>
              <a:rPr lang="en-US" sz="1800" b="0" i="1" err="1">
                <a:solidFill>
                  <a:srgbClr val="364C55"/>
                </a:solidFill>
              </a:rPr>
              <a:t>usecase</a:t>
            </a:r>
            <a:endParaRPr lang="en-US" sz="1800" b="0" i="1">
              <a:solidFill>
                <a:srgbClr val="364C55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F26869-C3FD-CEF9-E576-7C73195A277F}"/>
              </a:ext>
            </a:extLst>
          </p:cNvPr>
          <p:cNvSpPr txBox="1">
            <a:spLocks/>
          </p:cNvSpPr>
          <p:nvPr/>
        </p:nvSpPr>
        <p:spPr>
          <a:xfrm>
            <a:off x="3847901" y="533038"/>
            <a:ext cx="5002361" cy="7267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err="1">
                <a:solidFill>
                  <a:srgbClr val="364C55"/>
                </a:solidFill>
              </a:rPr>
              <a:t>Databeschikbaarheid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en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digitale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samenwerking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br>
              <a:rPr lang="en-US" sz="1800" b="0" i="1">
                <a:solidFill>
                  <a:srgbClr val="364C55"/>
                </a:solidFill>
              </a:rPr>
            </a:br>
            <a:r>
              <a:rPr lang="en-US" sz="1800" b="0" i="1" err="1">
                <a:solidFill>
                  <a:srgbClr val="364C55"/>
                </a:solidFill>
              </a:rPr>
              <a:t>voor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zorgverleners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en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b="0" i="1" err="1">
                <a:solidFill>
                  <a:srgbClr val="364C55"/>
                </a:solidFill>
              </a:rPr>
              <a:t>patiënten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br>
              <a:rPr lang="en-US" sz="1800" b="0" i="1">
                <a:solidFill>
                  <a:srgbClr val="364C55"/>
                </a:solidFill>
              </a:rPr>
            </a:br>
            <a:r>
              <a:rPr lang="en-US" sz="1800" b="0" i="1" err="1">
                <a:solidFill>
                  <a:srgbClr val="364C55"/>
                </a:solidFill>
              </a:rPr>
              <a:t>bij</a:t>
            </a:r>
            <a:r>
              <a:rPr lang="en-US" sz="1800" b="0" i="1">
                <a:solidFill>
                  <a:srgbClr val="364C55"/>
                </a:solidFill>
              </a:rPr>
              <a:t> </a:t>
            </a:r>
            <a:r>
              <a:rPr lang="en-US" sz="1800" i="1" err="1">
                <a:solidFill>
                  <a:srgbClr val="364C55"/>
                </a:solidFill>
              </a:rPr>
              <a:t>netwerkzorg</a:t>
            </a:r>
            <a:endParaRPr lang="nl-NL" sz="1800" i="1">
              <a:solidFill>
                <a:srgbClr val="364C55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8D5C639-F22A-B539-35C4-9BC397EC7197}"/>
              </a:ext>
            </a:extLst>
          </p:cNvPr>
          <p:cNvSpPr txBox="1"/>
          <p:nvPr/>
        </p:nvSpPr>
        <p:spPr>
          <a:xfrm>
            <a:off x="2639027" y="1655929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F5A629D-E560-D5EC-DE3A-89FF1E83DA0D}"/>
              </a:ext>
            </a:extLst>
          </p:cNvPr>
          <p:cNvSpPr txBox="1"/>
          <p:nvPr/>
        </p:nvSpPr>
        <p:spPr>
          <a:xfrm>
            <a:off x="3601679" y="20166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B8325CE-D608-C0EF-5FE0-38063745925F}"/>
              </a:ext>
            </a:extLst>
          </p:cNvPr>
          <p:cNvSpPr txBox="1"/>
          <p:nvPr/>
        </p:nvSpPr>
        <p:spPr>
          <a:xfrm>
            <a:off x="3355457" y="247833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2E6642B-4D88-C5F8-175C-493BF68D59AF}"/>
              </a:ext>
            </a:extLst>
          </p:cNvPr>
          <p:cNvSpPr txBox="1"/>
          <p:nvPr/>
        </p:nvSpPr>
        <p:spPr>
          <a:xfrm>
            <a:off x="2268691" y="28365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C4971B2-3C46-493F-6376-2F9A761CB497}"/>
              </a:ext>
            </a:extLst>
          </p:cNvPr>
          <p:cNvSpPr txBox="1"/>
          <p:nvPr/>
        </p:nvSpPr>
        <p:spPr>
          <a:xfrm>
            <a:off x="4205502" y="32982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49C6794-89A5-EBB4-851B-0657F0F7628E}"/>
              </a:ext>
            </a:extLst>
          </p:cNvPr>
          <p:cNvSpPr txBox="1">
            <a:spLocks/>
          </p:cNvSpPr>
          <p:nvPr/>
        </p:nvSpPr>
        <p:spPr>
          <a:xfrm>
            <a:off x="5187130" y="1532737"/>
            <a:ext cx="3503286" cy="222047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>
                <a:solidFill>
                  <a:srgbClr val="364C55"/>
                </a:solidFill>
              </a:rPr>
              <a:t>Implementation Guide 0.x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err="1">
                <a:solidFill>
                  <a:srgbClr val="364C55"/>
                </a:solidFill>
              </a:rPr>
              <a:t>Werkende</a:t>
            </a:r>
            <a:r>
              <a:rPr lang="en-US" sz="1800" b="0" i="1">
                <a:solidFill>
                  <a:srgbClr val="364C55"/>
                </a:solidFill>
              </a:rPr>
              <a:t> software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74FDBA1-EC4C-3723-89A8-E53ABE2CBEED}"/>
              </a:ext>
            </a:extLst>
          </p:cNvPr>
          <p:cNvSpPr txBox="1"/>
          <p:nvPr/>
        </p:nvSpPr>
        <p:spPr>
          <a:xfrm>
            <a:off x="8180052" y="1663225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B8542BC-43D5-1748-464B-D4C4AE5919FD}"/>
              </a:ext>
            </a:extLst>
          </p:cNvPr>
          <p:cNvSpPr txBox="1"/>
          <p:nvPr/>
        </p:nvSpPr>
        <p:spPr>
          <a:xfrm>
            <a:off x="7572193" y="2036506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>
                <a:solidFill>
                  <a:srgbClr val="364C55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0237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D4C8BFB1-0269-481B-A09F-3C3CF79F3E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157"/>
          <a:stretch>
            <a:fillRect/>
          </a:stretch>
        </p:blipFill>
        <p:spPr/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74CC34-65F3-4EE2-8B08-AC0B2B24176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8355" y="1430038"/>
            <a:ext cx="4274748" cy="26538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err="1"/>
              <a:t>Thuismonitoring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Avond</a:t>
            </a:r>
            <a:r>
              <a:rPr lang="en-US" sz="1800" dirty="0"/>
              <a:t>, </a:t>
            </a:r>
            <a:r>
              <a:rPr lang="en-US" sz="1800" dirty="0" err="1"/>
              <a:t>nacht</a:t>
            </a:r>
            <a:r>
              <a:rPr lang="en-US" sz="1800" dirty="0"/>
              <a:t> &amp; </a:t>
            </a:r>
            <a:r>
              <a:rPr lang="en-US" sz="1800" dirty="0" err="1"/>
              <a:t>weekendzorg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Geboortezorg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Thuiswonende</a:t>
            </a:r>
            <a:r>
              <a:rPr lang="en-US" sz="1800" dirty="0"/>
              <a:t> </a:t>
            </a:r>
            <a:r>
              <a:rPr lang="en-US" sz="1800" dirty="0" err="1"/>
              <a:t>kwetsbare</a:t>
            </a:r>
            <a:r>
              <a:rPr lang="en-US" sz="1800" dirty="0"/>
              <a:t> </a:t>
            </a:r>
            <a:r>
              <a:rPr lang="en-US" sz="1800" dirty="0" err="1"/>
              <a:t>ouderen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Advance care planning</a:t>
            </a:r>
            <a:endParaRPr lang="en-US" sz="1800"/>
          </a:p>
          <a:p>
            <a:pPr>
              <a:lnSpc>
                <a:spcPct val="150000"/>
              </a:lnSpc>
            </a:pPr>
            <a:r>
              <a:rPr lang="en-US" sz="1800"/>
              <a:t>…</a:t>
            </a:r>
          </a:p>
          <a:p>
            <a:pPr>
              <a:lnSpc>
                <a:spcPct val="150000"/>
              </a:lnSpc>
            </a:pPr>
            <a:r>
              <a:rPr lang="en-US" sz="1800" err="1"/>
              <a:t>Ketenzorg</a:t>
            </a:r>
            <a:r>
              <a:rPr lang="en-US" sz="1800"/>
              <a:t> &lt;= </a:t>
            </a:r>
            <a:r>
              <a:rPr lang="en-US" sz="1800" err="1"/>
              <a:t>netwerkzorg</a:t>
            </a:r>
            <a:r>
              <a:rPr lang="en-US" sz="1800"/>
              <a:t>!</a:t>
            </a:r>
            <a:endParaRPr lang="nl-NL" sz="1800"/>
          </a:p>
          <a:p>
            <a:pPr>
              <a:lnSpc>
                <a:spcPct val="150000"/>
              </a:lnSpc>
            </a:pPr>
            <a:endParaRPr lang="nl-NL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FC9D49D-3587-4379-872D-2B735D7D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560F04-9FE1-4F8C-AB2C-4192835A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4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75AF4A6-EF5D-4C09-9435-FB315D51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Aanleiding</a:t>
            </a:r>
            <a:r>
              <a:rPr lang="en-US" dirty="0"/>
              <a:t>: </a:t>
            </a:r>
            <a:r>
              <a:rPr lang="en-US" dirty="0" err="1"/>
              <a:t>usecases</a:t>
            </a:r>
            <a:r>
              <a:rPr lang="en-US" dirty="0"/>
              <a:t> in </a:t>
            </a:r>
            <a:r>
              <a:rPr lang="en-US" dirty="0" err="1"/>
              <a:t>hybride</a:t>
            </a:r>
            <a:r>
              <a:rPr lang="en-US" dirty="0"/>
              <a:t>/</a:t>
            </a:r>
            <a:r>
              <a:rPr lang="en-US" dirty="0" err="1"/>
              <a:t>netwerk</a:t>
            </a:r>
            <a:r>
              <a:rPr lang="en-US" dirty="0"/>
              <a:t> </a:t>
            </a:r>
            <a:r>
              <a:rPr lang="en-US" dirty="0" err="1"/>
              <a:t>zorg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69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4863" y="1424873"/>
            <a:ext cx="1828209" cy="520078"/>
          </a:xfrm>
        </p:spPr>
        <p:txBody>
          <a:bodyPr/>
          <a:lstStyle/>
          <a:p>
            <a:r>
              <a:rPr lang="nl-NL"/>
              <a:t>Verder lezen?</a:t>
            </a:r>
            <a:endParaRPr lang="nl-NL" sz="140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74863" y="1859891"/>
            <a:ext cx="8810847" cy="21075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9070" indent="-179070"/>
            <a:r>
              <a:rPr lang="en-US" sz="1100" dirty="0"/>
              <a:t>HL7 FHIR workflow patterns</a:t>
            </a:r>
            <a:endParaRPr lang="en-US" sz="1000" dirty="0">
              <a:cs typeface="Arial"/>
            </a:endParaRPr>
          </a:p>
          <a:p>
            <a:pPr marL="356870" lvl="1"/>
            <a:r>
              <a:rPr lang="en-US" sz="1000" dirty="0"/>
              <a:t>https://hl7.org/fhir/R4/workflow-management.html#optionf</a:t>
            </a:r>
            <a:endParaRPr lang="en-US" sz="1000" dirty="0">
              <a:cs typeface="Arial"/>
            </a:endParaRPr>
          </a:p>
          <a:p>
            <a:pPr marL="179070" indent="-179070"/>
            <a:r>
              <a:rPr lang="en-US" sz="1100" dirty="0"/>
              <a:t>IHE Dynamic Care Planning profile</a:t>
            </a:r>
            <a:endParaRPr lang="en-US" sz="1000" dirty="0">
              <a:cs typeface="Arial"/>
            </a:endParaRPr>
          </a:p>
          <a:p>
            <a:pPr marL="356870" lvl="1"/>
            <a:r>
              <a:rPr lang="nl-NL" sz="1000" dirty="0"/>
              <a:t>https://wiki.ihe.net/index.php/Dynamic_Care_Planning_(DCP)</a:t>
            </a:r>
            <a:endParaRPr lang="nl-NL" sz="1000" dirty="0">
              <a:cs typeface="Arial"/>
            </a:endParaRPr>
          </a:p>
          <a:p>
            <a:pPr marL="179070" indent="-179070"/>
            <a:r>
              <a:rPr lang="nl-NL" sz="1100" dirty="0"/>
              <a:t>Shared Care Planning specificatie</a:t>
            </a:r>
            <a:endParaRPr lang="nl-NL" sz="1000" dirty="0">
              <a:cs typeface="Arial"/>
            </a:endParaRPr>
          </a:p>
          <a:p>
            <a:pPr marL="356870" lvl="1"/>
            <a:r>
              <a:rPr lang="en-US" sz="1000" dirty="0"/>
              <a:t>https://github.com/SanteonNL/shared-care-planning </a:t>
            </a:r>
            <a:endParaRPr lang="en-US" sz="1000" dirty="0">
              <a:cs typeface="Arial"/>
            </a:endParaRPr>
          </a:p>
          <a:p>
            <a:pPr marL="179070" indent="-179070"/>
            <a:r>
              <a:rPr lang="en-US" sz="1000" dirty="0"/>
              <a:t>Orca</a:t>
            </a:r>
            <a:endParaRPr lang="en-US" sz="1000" dirty="0">
              <a:cs typeface="Arial"/>
            </a:endParaRPr>
          </a:p>
          <a:p>
            <a:pPr marL="356870" lvl="1"/>
            <a:r>
              <a:rPr lang="en-US" sz="1000" dirty="0"/>
              <a:t>https://github.com/SanteonNL/orca</a:t>
            </a:r>
            <a:endParaRPr lang="en-US" sz="1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64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D1DE-4E6A-6F15-EA98-148A57AB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Doel </a:t>
            </a:r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6D8D-8FC4-AA71-6070-7CB5E27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2F5CD-5298-17ED-7315-38BFD70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5</a:t>
            </a:fld>
            <a:endParaRPr lang="nl-NL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BDDFBA-7A8E-D160-2B82-BA586F05AF8A}"/>
              </a:ext>
            </a:extLst>
          </p:cNvPr>
          <p:cNvSpPr txBox="1">
            <a:spLocks/>
          </p:cNvSpPr>
          <p:nvPr/>
        </p:nvSpPr>
        <p:spPr>
          <a:xfrm>
            <a:off x="4046128" y="1924804"/>
            <a:ext cx="4229192" cy="222047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rgbClr val="364C55"/>
                </a:solidFill>
              </a:rPr>
              <a:t>Wie is er </a:t>
            </a:r>
            <a:r>
              <a:rPr lang="en-US" sz="1800" b="0" i="1" dirty="0" err="1">
                <a:solidFill>
                  <a:srgbClr val="364C55"/>
                </a:solidFill>
              </a:rPr>
              <a:t>betrokken</a:t>
            </a:r>
            <a:r>
              <a:rPr lang="en-US" sz="1800" b="0" i="1" dirty="0">
                <a:solidFill>
                  <a:srgbClr val="364C55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 err="1">
                <a:solidFill>
                  <a:srgbClr val="364C55"/>
                </a:solidFill>
              </a:rPr>
              <a:t>Samenwerken</a:t>
            </a:r>
            <a:r>
              <a:rPr lang="en-US" sz="1800" b="0" i="1" dirty="0">
                <a:solidFill>
                  <a:srgbClr val="364C55"/>
                </a:solidFill>
              </a:rPr>
              <a:t> in </a:t>
            </a:r>
            <a:r>
              <a:rPr lang="en-US" sz="1800" b="0" i="1" dirty="0" err="1">
                <a:solidFill>
                  <a:srgbClr val="364C55"/>
                </a:solidFill>
              </a:rPr>
              <a:t>zorgnetwerk</a:t>
            </a:r>
            <a:endParaRPr lang="en-US" sz="1800" b="0" i="1" dirty="0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 err="1">
                <a:solidFill>
                  <a:srgbClr val="364C55"/>
                </a:solidFill>
              </a:rPr>
              <a:t>Uitbreiden</a:t>
            </a:r>
            <a:r>
              <a:rPr lang="en-US" sz="1800" b="0" i="1" dirty="0">
                <a:solidFill>
                  <a:srgbClr val="364C55"/>
                </a:solidFill>
              </a:rPr>
              <a:t> van </a:t>
            </a:r>
            <a:r>
              <a:rPr lang="en-US" sz="1800" b="0" i="1" dirty="0" err="1">
                <a:solidFill>
                  <a:srgbClr val="364C55"/>
                </a:solidFill>
              </a:rPr>
              <a:t>zorgnetwerk</a:t>
            </a:r>
            <a:endParaRPr lang="en-US" sz="1800" b="0" i="1" dirty="0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 err="1">
                <a:solidFill>
                  <a:srgbClr val="364C55"/>
                </a:solidFill>
              </a:rPr>
              <a:t>Toegang</a:t>
            </a:r>
            <a:r>
              <a:rPr lang="en-US" sz="1800" b="0" i="1" dirty="0">
                <a:solidFill>
                  <a:srgbClr val="364C55"/>
                </a:solidFill>
              </a:rPr>
              <a:t> tot data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i="1" dirty="0" err="1">
                <a:solidFill>
                  <a:srgbClr val="364C55"/>
                </a:solidFill>
              </a:rPr>
              <a:t>Géén</a:t>
            </a:r>
            <a:r>
              <a:rPr lang="en-US" sz="1800" b="0" i="1" dirty="0">
                <a:solidFill>
                  <a:srgbClr val="364C55"/>
                </a:solidFill>
              </a:rPr>
              <a:t> </a:t>
            </a:r>
            <a:r>
              <a:rPr lang="en-US" sz="1800" b="0" i="1" dirty="0" err="1">
                <a:solidFill>
                  <a:srgbClr val="364C55"/>
                </a:solidFill>
              </a:rPr>
              <a:t>netwerkplatform</a:t>
            </a:r>
            <a:r>
              <a:rPr lang="en-US" sz="1800" b="0" i="1" dirty="0">
                <a:solidFill>
                  <a:srgbClr val="364C55"/>
                </a:solidFill>
              </a:rPr>
              <a:t>-per-</a:t>
            </a:r>
            <a:r>
              <a:rPr lang="en-US" sz="1800" b="0" i="1" dirty="0" err="1">
                <a:solidFill>
                  <a:srgbClr val="364C55"/>
                </a:solidFill>
              </a:rPr>
              <a:t>usecase</a:t>
            </a:r>
            <a:endParaRPr lang="en-US" sz="1800" b="0" i="1" dirty="0">
              <a:solidFill>
                <a:srgbClr val="364C55"/>
              </a:solidFill>
            </a:endParaRPr>
          </a:p>
        </p:txBody>
      </p:sp>
      <p:pic>
        <p:nvPicPr>
          <p:cNvPr id="6" name="Graphic 5" descr="Doctor female outline">
            <a:extLst>
              <a:ext uri="{FF2B5EF4-FFF2-40B4-BE49-F238E27FC236}">
                <a16:creationId xmlns:a16="http://schemas.microsoft.com/office/drawing/2014/main" id="{0C9B0486-72CF-8683-3B03-B45253A83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2350" y="1809260"/>
            <a:ext cx="2384198" cy="2384198"/>
          </a:xfrm>
          <a:prstGeom prst="rect">
            <a:avLst/>
          </a:pr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2B42E0EE-08A2-6699-75B5-CF930F2B6291}"/>
              </a:ext>
            </a:extLst>
          </p:cNvPr>
          <p:cNvSpPr/>
          <p:nvPr/>
        </p:nvSpPr>
        <p:spPr>
          <a:xfrm rot="8117279">
            <a:off x="2471416" y="2438122"/>
            <a:ext cx="366065" cy="38889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46EC1E-7B8A-2549-8A16-997CF28205F3}"/>
              </a:ext>
            </a:extLst>
          </p:cNvPr>
          <p:cNvSpPr/>
          <p:nvPr/>
        </p:nvSpPr>
        <p:spPr>
          <a:xfrm>
            <a:off x="2509281" y="2545119"/>
            <a:ext cx="78658" cy="8745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A3450C-A526-5496-B22B-D99B367E02FE}"/>
              </a:ext>
            </a:extLst>
          </p:cNvPr>
          <p:cNvSpPr/>
          <p:nvPr/>
        </p:nvSpPr>
        <p:spPr>
          <a:xfrm>
            <a:off x="2717772" y="2545119"/>
            <a:ext cx="78658" cy="8745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A18246-A203-DD51-1387-4B02053F5B50}"/>
              </a:ext>
            </a:extLst>
          </p:cNvPr>
          <p:cNvSpPr txBox="1">
            <a:spLocks/>
          </p:cNvSpPr>
          <p:nvPr/>
        </p:nvSpPr>
        <p:spPr>
          <a:xfrm>
            <a:off x="3449311" y="586661"/>
            <a:ext cx="5034671" cy="7267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i="1" err="1">
                <a:solidFill>
                  <a:srgbClr val="364C55"/>
                </a:solidFill>
                <a:latin typeface="+mn-lt"/>
              </a:rPr>
              <a:t>Databeschikbaarheid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en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digitale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samenwerking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br>
              <a:rPr lang="en-US" sz="1800" b="0" i="1">
                <a:solidFill>
                  <a:srgbClr val="364C55"/>
                </a:solidFill>
                <a:latin typeface="+mn-lt"/>
              </a:rPr>
            </a:br>
            <a:r>
              <a:rPr lang="en-US" sz="1800" b="0" i="1" err="1">
                <a:solidFill>
                  <a:srgbClr val="364C55"/>
                </a:solidFill>
                <a:latin typeface="+mn-lt"/>
              </a:rPr>
              <a:t>voor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zorgverleners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en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b="0" i="1" err="1">
                <a:solidFill>
                  <a:srgbClr val="364C55"/>
                </a:solidFill>
                <a:latin typeface="+mn-lt"/>
              </a:rPr>
              <a:t>patiënten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br>
              <a:rPr lang="en-US" sz="1800" b="0" i="1">
                <a:solidFill>
                  <a:srgbClr val="364C55"/>
                </a:solidFill>
                <a:latin typeface="+mn-lt"/>
              </a:rPr>
            </a:br>
            <a:r>
              <a:rPr lang="en-US" sz="1800" b="0" i="1" err="1">
                <a:solidFill>
                  <a:srgbClr val="364C55"/>
                </a:solidFill>
                <a:latin typeface="+mn-lt"/>
              </a:rPr>
              <a:t>bij</a:t>
            </a:r>
            <a:r>
              <a:rPr lang="en-US" sz="1800" b="0" i="1">
                <a:solidFill>
                  <a:srgbClr val="364C55"/>
                </a:solidFill>
                <a:latin typeface="+mn-lt"/>
              </a:rPr>
              <a:t> </a:t>
            </a:r>
            <a:r>
              <a:rPr lang="en-US" sz="1800" i="1" err="1">
                <a:solidFill>
                  <a:srgbClr val="364C55"/>
                </a:solidFill>
                <a:latin typeface="+mn-lt"/>
              </a:rPr>
              <a:t>netwerkzorg</a:t>
            </a:r>
            <a:endParaRPr lang="nl-NL" sz="1800" i="1">
              <a:solidFill>
                <a:srgbClr val="364C5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678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D1DE-4E6A-6F15-EA98-148A57AB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In </a:t>
            </a:r>
            <a:r>
              <a:rPr lang="en-US" sz="1800" err="1"/>
              <a:t>lijn</a:t>
            </a:r>
            <a:r>
              <a:rPr lang="en-US" sz="1800"/>
              <a:t> met de ‘Nationale </a:t>
            </a:r>
            <a:r>
              <a:rPr lang="en-US" sz="1800" err="1"/>
              <a:t>Visie</a:t>
            </a:r>
            <a:r>
              <a:rPr lang="en-US" sz="1800"/>
              <a:t> en </a:t>
            </a:r>
            <a:r>
              <a:rPr lang="en-US" sz="1800" err="1"/>
              <a:t>Strategie</a:t>
            </a:r>
            <a:r>
              <a:rPr lang="en-US" sz="1800"/>
              <a:t>’</a:t>
            </a:r>
            <a:endParaRPr lang="nl-NL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6D8D-8FC4-AA71-6070-7CB5E27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2F5CD-5298-17ED-7315-38BFD70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6</a:t>
            </a:fld>
            <a:endParaRPr lang="nl-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62FA-D961-649C-9B42-285B955C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70" y="1082258"/>
            <a:ext cx="7370549" cy="253201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8FF117-17EB-BBD0-A6B3-F00EF7BAE2ED}"/>
              </a:ext>
            </a:extLst>
          </p:cNvPr>
          <p:cNvSpPr/>
          <p:nvPr/>
        </p:nvSpPr>
        <p:spPr>
          <a:xfrm>
            <a:off x="3549051" y="1433713"/>
            <a:ext cx="2244783" cy="1716714"/>
          </a:xfrm>
          <a:custGeom>
            <a:avLst/>
            <a:gdLst>
              <a:gd name="connsiteX0" fmla="*/ 1015249 w 1602350"/>
              <a:gd name="connsiteY0" fmla="*/ 0 h 795476"/>
              <a:gd name="connsiteX1" fmla="*/ 527569 w 1602350"/>
              <a:gd name="connsiteY1" fmla="*/ 20320 h 795476"/>
              <a:gd name="connsiteX2" fmla="*/ 111009 w 1602350"/>
              <a:gd name="connsiteY2" fmla="*/ 208280 h 795476"/>
              <a:gd name="connsiteX3" fmla="*/ 4329 w 1602350"/>
              <a:gd name="connsiteY3" fmla="*/ 508000 h 795476"/>
              <a:gd name="connsiteX4" fmla="*/ 217689 w 1602350"/>
              <a:gd name="connsiteY4" fmla="*/ 736600 h 795476"/>
              <a:gd name="connsiteX5" fmla="*/ 735849 w 1602350"/>
              <a:gd name="connsiteY5" fmla="*/ 792480 h 795476"/>
              <a:gd name="connsiteX6" fmla="*/ 1233689 w 1602350"/>
              <a:gd name="connsiteY6" fmla="*/ 670560 h 795476"/>
              <a:gd name="connsiteX7" fmla="*/ 1538489 w 1602350"/>
              <a:gd name="connsiteY7" fmla="*/ 487680 h 795476"/>
              <a:gd name="connsiteX8" fmla="*/ 1594369 w 1602350"/>
              <a:gd name="connsiteY8" fmla="*/ 218440 h 795476"/>
              <a:gd name="connsiteX9" fmla="*/ 1421649 w 1602350"/>
              <a:gd name="connsiteY9" fmla="*/ 55880 h 795476"/>
              <a:gd name="connsiteX10" fmla="*/ 1111769 w 1602350"/>
              <a:gd name="connsiteY10" fmla="*/ 25400 h 795476"/>
              <a:gd name="connsiteX11" fmla="*/ 715529 w 1602350"/>
              <a:gd name="connsiteY11" fmla="*/ 106680 h 795476"/>
              <a:gd name="connsiteX12" fmla="*/ 634249 w 1602350"/>
              <a:gd name="connsiteY12" fmla="*/ 162560 h 795476"/>
              <a:gd name="connsiteX0" fmla="*/ 1015373 w 1602474"/>
              <a:gd name="connsiteY0" fmla="*/ 0 h 795476"/>
              <a:gd name="connsiteX1" fmla="*/ 538572 w 1602474"/>
              <a:gd name="connsiteY1" fmla="*/ 18402 h 795476"/>
              <a:gd name="connsiteX2" fmla="*/ 111133 w 1602474"/>
              <a:gd name="connsiteY2" fmla="*/ 208280 h 795476"/>
              <a:gd name="connsiteX3" fmla="*/ 4453 w 1602474"/>
              <a:gd name="connsiteY3" fmla="*/ 508000 h 795476"/>
              <a:gd name="connsiteX4" fmla="*/ 217813 w 1602474"/>
              <a:gd name="connsiteY4" fmla="*/ 736600 h 795476"/>
              <a:gd name="connsiteX5" fmla="*/ 735973 w 1602474"/>
              <a:gd name="connsiteY5" fmla="*/ 792480 h 795476"/>
              <a:gd name="connsiteX6" fmla="*/ 1233813 w 1602474"/>
              <a:gd name="connsiteY6" fmla="*/ 670560 h 795476"/>
              <a:gd name="connsiteX7" fmla="*/ 1538613 w 1602474"/>
              <a:gd name="connsiteY7" fmla="*/ 487680 h 795476"/>
              <a:gd name="connsiteX8" fmla="*/ 1594493 w 1602474"/>
              <a:gd name="connsiteY8" fmla="*/ 218440 h 795476"/>
              <a:gd name="connsiteX9" fmla="*/ 1421773 w 1602474"/>
              <a:gd name="connsiteY9" fmla="*/ 55880 h 795476"/>
              <a:gd name="connsiteX10" fmla="*/ 1111893 w 1602474"/>
              <a:gd name="connsiteY10" fmla="*/ 25400 h 795476"/>
              <a:gd name="connsiteX11" fmla="*/ 715653 w 1602474"/>
              <a:gd name="connsiteY11" fmla="*/ 106680 h 795476"/>
              <a:gd name="connsiteX12" fmla="*/ 634373 w 1602474"/>
              <a:gd name="connsiteY12" fmla="*/ 162560 h 795476"/>
              <a:gd name="connsiteX0" fmla="*/ 1015373 w 1602474"/>
              <a:gd name="connsiteY0" fmla="*/ 3192 h 798668"/>
              <a:gd name="connsiteX1" fmla="*/ 538572 w 1602474"/>
              <a:gd name="connsiteY1" fmla="*/ 21594 h 798668"/>
              <a:gd name="connsiteX2" fmla="*/ 111133 w 1602474"/>
              <a:gd name="connsiteY2" fmla="*/ 211472 h 798668"/>
              <a:gd name="connsiteX3" fmla="*/ 4453 w 1602474"/>
              <a:gd name="connsiteY3" fmla="*/ 511192 h 798668"/>
              <a:gd name="connsiteX4" fmla="*/ 217813 w 1602474"/>
              <a:gd name="connsiteY4" fmla="*/ 739792 h 798668"/>
              <a:gd name="connsiteX5" fmla="*/ 735973 w 1602474"/>
              <a:gd name="connsiteY5" fmla="*/ 795672 h 798668"/>
              <a:gd name="connsiteX6" fmla="*/ 1233813 w 1602474"/>
              <a:gd name="connsiteY6" fmla="*/ 673752 h 798668"/>
              <a:gd name="connsiteX7" fmla="*/ 1538613 w 1602474"/>
              <a:gd name="connsiteY7" fmla="*/ 490872 h 798668"/>
              <a:gd name="connsiteX8" fmla="*/ 1594493 w 1602474"/>
              <a:gd name="connsiteY8" fmla="*/ 221632 h 798668"/>
              <a:gd name="connsiteX9" fmla="*/ 1421773 w 1602474"/>
              <a:gd name="connsiteY9" fmla="*/ 59072 h 798668"/>
              <a:gd name="connsiteX10" fmla="*/ 1111893 w 1602474"/>
              <a:gd name="connsiteY10" fmla="*/ 28592 h 798668"/>
              <a:gd name="connsiteX11" fmla="*/ 715653 w 1602474"/>
              <a:gd name="connsiteY11" fmla="*/ 109872 h 798668"/>
              <a:gd name="connsiteX12" fmla="*/ 634373 w 1602474"/>
              <a:gd name="connsiteY12" fmla="*/ 165752 h 798668"/>
              <a:gd name="connsiteX0" fmla="*/ 1015373 w 1602474"/>
              <a:gd name="connsiteY0" fmla="*/ 9659 h 805135"/>
              <a:gd name="connsiteX1" fmla="*/ 538572 w 1602474"/>
              <a:gd name="connsiteY1" fmla="*/ 28061 h 805135"/>
              <a:gd name="connsiteX2" fmla="*/ 111133 w 1602474"/>
              <a:gd name="connsiteY2" fmla="*/ 217939 h 805135"/>
              <a:gd name="connsiteX3" fmla="*/ 4453 w 1602474"/>
              <a:gd name="connsiteY3" fmla="*/ 517659 h 805135"/>
              <a:gd name="connsiteX4" fmla="*/ 217813 w 1602474"/>
              <a:gd name="connsiteY4" fmla="*/ 746259 h 805135"/>
              <a:gd name="connsiteX5" fmla="*/ 735973 w 1602474"/>
              <a:gd name="connsiteY5" fmla="*/ 802139 h 805135"/>
              <a:gd name="connsiteX6" fmla="*/ 1233813 w 1602474"/>
              <a:gd name="connsiteY6" fmla="*/ 680219 h 805135"/>
              <a:gd name="connsiteX7" fmla="*/ 1538613 w 1602474"/>
              <a:gd name="connsiteY7" fmla="*/ 497339 h 805135"/>
              <a:gd name="connsiteX8" fmla="*/ 1594493 w 1602474"/>
              <a:gd name="connsiteY8" fmla="*/ 228099 h 805135"/>
              <a:gd name="connsiteX9" fmla="*/ 1421773 w 1602474"/>
              <a:gd name="connsiteY9" fmla="*/ 65539 h 805135"/>
              <a:gd name="connsiteX10" fmla="*/ 1111893 w 1602474"/>
              <a:gd name="connsiteY10" fmla="*/ 35059 h 805135"/>
              <a:gd name="connsiteX11" fmla="*/ 715653 w 1602474"/>
              <a:gd name="connsiteY11" fmla="*/ 116339 h 805135"/>
              <a:gd name="connsiteX12" fmla="*/ 634373 w 1602474"/>
              <a:gd name="connsiteY12" fmla="*/ 172219 h 805135"/>
              <a:gd name="connsiteX0" fmla="*/ 1015373 w 1602474"/>
              <a:gd name="connsiteY0" fmla="*/ 9659 h 805135"/>
              <a:gd name="connsiteX1" fmla="*/ 538572 w 1602474"/>
              <a:gd name="connsiteY1" fmla="*/ 28061 h 805135"/>
              <a:gd name="connsiteX2" fmla="*/ 111133 w 1602474"/>
              <a:gd name="connsiteY2" fmla="*/ 217939 h 805135"/>
              <a:gd name="connsiteX3" fmla="*/ 4453 w 1602474"/>
              <a:gd name="connsiteY3" fmla="*/ 517659 h 805135"/>
              <a:gd name="connsiteX4" fmla="*/ 217813 w 1602474"/>
              <a:gd name="connsiteY4" fmla="*/ 746259 h 805135"/>
              <a:gd name="connsiteX5" fmla="*/ 735973 w 1602474"/>
              <a:gd name="connsiteY5" fmla="*/ 802139 h 805135"/>
              <a:gd name="connsiteX6" fmla="*/ 1233813 w 1602474"/>
              <a:gd name="connsiteY6" fmla="*/ 680219 h 805135"/>
              <a:gd name="connsiteX7" fmla="*/ 1538613 w 1602474"/>
              <a:gd name="connsiteY7" fmla="*/ 497339 h 805135"/>
              <a:gd name="connsiteX8" fmla="*/ 1594493 w 1602474"/>
              <a:gd name="connsiteY8" fmla="*/ 228099 h 805135"/>
              <a:gd name="connsiteX9" fmla="*/ 1421773 w 1602474"/>
              <a:gd name="connsiteY9" fmla="*/ 65539 h 805135"/>
              <a:gd name="connsiteX10" fmla="*/ 1111893 w 1602474"/>
              <a:gd name="connsiteY10" fmla="*/ 35059 h 805135"/>
              <a:gd name="connsiteX11" fmla="*/ 715653 w 1602474"/>
              <a:gd name="connsiteY11" fmla="*/ 116339 h 805135"/>
              <a:gd name="connsiteX12" fmla="*/ 634373 w 1602474"/>
              <a:gd name="connsiteY12" fmla="*/ 172219 h 805135"/>
              <a:gd name="connsiteX0" fmla="*/ 1015373 w 1602474"/>
              <a:gd name="connsiteY0" fmla="*/ 9659 h 805135"/>
              <a:gd name="connsiteX1" fmla="*/ 538572 w 1602474"/>
              <a:gd name="connsiteY1" fmla="*/ 28061 h 805135"/>
              <a:gd name="connsiteX2" fmla="*/ 111133 w 1602474"/>
              <a:gd name="connsiteY2" fmla="*/ 217939 h 805135"/>
              <a:gd name="connsiteX3" fmla="*/ 4453 w 1602474"/>
              <a:gd name="connsiteY3" fmla="*/ 517659 h 805135"/>
              <a:gd name="connsiteX4" fmla="*/ 217813 w 1602474"/>
              <a:gd name="connsiteY4" fmla="*/ 746259 h 805135"/>
              <a:gd name="connsiteX5" fmla="*/ 735973 w 1602474"/>
              <a:gd name="connsiteY5" fmla="*/ 802139 h 805135"/>
              <a:gd name="connsiteX6" fmla="*/ 1233813 w 1602474"/>
              <a:gd name="connsiteY6" fmla="*/ 680219 h 805135"/>
              <a:gd name="connsiteX7" fmla="*/ 1538613 w 1602474"/>
              <a:gd name="connsiteY7" fmla="*/ 497339 h 805135"/>
              <a:gd name="connsiteX8" fmla="*/ 1594493 w 1602474"/>
              <a:gd name="connsiteY8" fmla="*/ 228099 h 805135"/>
              <a:gd name="connsiteX9" fmla="*/ 1421773 w 1602474"/>
              <a:gd name="connsiteY9" fmla="*/ 65539 h 805135"/>
              <a:gd name="connsiteX10" fmla="*/ 1111893 w 1602474"/>
              <a:gd name="connsiteY10" fmla="*/ 35059 h 805135"/>
              <a:gd name="connsiteX11" fmla="*/ 842578 w 1602474"/>
              <a:gd name="connsiteY11" fmla="*/ 77986 h 805135"/>
              <a:gd name="connsiteX12" fmla="*/ 634373 w 1602474"/>
              <a:gd name="connsiteY12" fmla="*/ 172219 h 805135"/>
              <a:gd name="connsiteX0" fmla="*/ 1098781 w 1602474"/>
              <a:gd name="connsiteY0" fmla="*/ 56168 h 788362"/>
              <a:gd name="connsiteX1" fmla="*/ 538572 w 1602474"/>
              <a:gd name="connsiteY1" fmla="*/ 11288 h 788362"/>
              <a:gd name="connsiteX2" fmla="*/ 111133 w 1602474"/>
              <a:gd name="connsiteY2" fmla="*/ 201166 h 788362"/>
              <a:gd name="connsiteX3" fmla="*/ 4453 w 1602474"/>
              <a:gd name="connsiteY3" fmla="*/ 500886 h 788362"/>
              <a:gd name="connsiteX4" fmla="*/ 217813 w 1602474"/>
              <a:gd name="connsiteY4" fmla="*/ 729486 h 788362"/>
              <a:gd name="connsiteX5" fmla="*/ 735973 w 1602474"/>
              <a:gd name="connsiteY5" fmla="*/ 785366 h 788362"/>
              <a:gd name="connsiteX6" fmla="*/ 1233813 w 1602474"/>
              <a:gd name="connsiteY6" fmla="*/ 663446 h 788362"/>
              <a:gd name="connsiteX7" fmla="*/ 1538613 w 1602474"/>
              <a:gd name="connsiteY7" fmla="*/ 480566 h 788362"/>
              <a:gd name="connsiteX8" fmla="*/ 1594493 w 1602474"/>
              <a:gd name="connsiteY8" fmla="*/ 211326 h 788362"/>
              <a:gd name="connsiteX9" fmla="*/ 1421773 w 1602474"/>
              <a:gd name="connsiteY9" fmla="*/ 48766 h 788362"/>
              <a:gd name="connsiteX10" fmla="*/ 1111893 w 1602474"/>
              <a:gd name="connsiteY10" fmla="*/ 18286 h 788362"/>
              <a:gd name="connsiteX11" fmla="*/ 842578 w 1602474"/>
              <a:gd name="connsiteY11" fmla="*/ 61213 h 788362"/>
              <a:gd name="connsiteX12" fmla="*/ 634373 w 1602474"/>
              <a:gd name="connsiteY12" fmla="*/ 155446 h 788362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842578 w 1602474"/>
              <a:gd name="connsiteY11" fmla="*/ 82854 h 810003"/>
              <a:gd name="connsiteX12" fmla="*/ 634373 w 1602474"/>
              <a:gd name="connsiteY12" fmla="*/ 177087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842578 w 1602474"/>
              <a:gd name="connsiteY11" fmla="*/ 82854 h 810003"/>
              <a:gd name="connsiteX12" fmla="*/ 561845 w 1602474"/>
              <a:gd name="connsiteY12" fmla="*/ 142570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780929 w 1602474"/>
              <a:gd name="connsiteY11" fmla="*/ 50254 h 810003"/>
              <a:gd name="connsiteX12" fmla="*/ 561845 w 1602474"/>
              <a:gd name="connsiteY12" fmla="*/ 142570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780929 w 1602474"/>
              <a:gd name="connsiteY11" fmla="*/ 50254 h 810003"/>
              <a:gd name="connsiteX12" fmla="*/ 561845 w 1602474"/>
              <a:gd name="connsiteY12" fmla="*/ 142570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11893 w 1602474"/>
              <a:gd name="connsiteY10" fmla="*/ 39927 h 810003"/>
              <a:gd name="connsiteX11" fmla="*/ 780929 w 1602474"/>
              <a:gd name="connsiteY11" fmla="*/ 50254 h 810003"/>
              <a:gd name="connsiteX12" fmla="*/ 561845 w 1602474"/>
              <a:gd name="connsiteY12" fmla="*/ 142570 h 810003"/>
              <a:gd name="connsiteX0" fmla="*/ 1156804 w 1602474"/>
              <a:gd name="connsiteY0" fmla="*/ 6857 h 810003"/>
              <a:gd name="connsiteX1" fmla="*/ 538572 w 1602474"/>
              <a:gd name="connsiteY1" fmla="*/ 32929 h 810003"/>
              <a:gd name="connsiteX2" fmla="*/ 111133 w 1602474"/>
              <a:gd name="connsiteY2" fmla="*/ 222807 h 810003"/>
              <a:gd name="connsiteX3" fmla="*/ 4453 w 1602474"/>
              <a:gd name="connsiteY3" fmla="*/ 522527 h 810003"/>
              <a:gd name="connsiteX4" fmla="*/ 217813 w 1602474"/>
              <a:gd name="connsiteY4" fmla="*/ 751127 h 810003"/>
              <a:gd name="connsiteX5" fmla="*/ 735973 w 1602474"/>
              <a:gd name="connsiteY5" fmla="*/ 807007 h 810003"/>
              <a:gd name="connsiteX6" fmla="*/ 1233813 w 1602474"/>
              <a:gd name="connsiteY6" fmla="*/ 685087 h 810003"/>
              <a:gd name="connsiteX7" fmla="*/ 1538613 w 1602474"/>
              <a:gd name="connsiteY7" fmla="*/ 502207 h 810003"/>
              <a:gd name="connsiteX8" fmla="*/ 1594493 w 1602474"/>
              <a:gd name="connsiteY8" fmla="*/ 232967 h 810003"/>
              <a:gd name="connsiteX9" fmla="*/ 1421773 w 1602474"/>
              <a:gd name="connsiteY9" fmla="*/ 70407 h 810003"/>
              <a:gd name="connsiteX10" fmla="*/ 1151784 w 1602474"/>
              <a:gd name="connsiteY10" fmla="*/ 28421 h 810003"/>
              <a:gd name="connsiteX11" fmla="*/ 780929 w 1602474"/>
              <a:gd name="connsiteY11" fmla="*/ 50254 h 810003"/>
              <a:gd name="connsiteX12" fmla="*/ 561845 w 1602474"/>
              <a:gd name="connsiteY12" fmla="*/ 142570 h 810003"/>
              <a:gd name="connsiteX0" fmla="*/ 1167683 w 1602474"/>
              <a:gd name="connsiteY0" fmla="*/ 45031 h 789981"/>
              <a:gd name="connsiteX1" fmla="*/ 538572 w 1602474"/>
              <a:gd name="connsiteY1" fmla="*/ 12907 h 789981"/>
              <a:gd name="connsiteX2" fmla="*/ 111133 w 1602474"/>
              <a:gd name="connsiteY2" fmla="*/ 202785 h 789981"/>
              <a:gd name="connsiteX3" fmla="*/ 4453 w 1602474"/>
              <a:gd name="connsiteY3" fmla="*/ 502505 h 789981"/>
              <a:gd name="connsiteX4" fmla="*/ 217813 w 1602474"/>
              <a:gd name="connsiteY4" fmla="*/ 731105 h 789981"/>
              <a:gd name="connsiteX5" fmla="*/ 735973 w 1602474"/>
              <a:gd name="connsiteY5" fmla="*/ 786985 h 789981"/>
              <a:gd name="connsiteX6" fmla="*/ 1233813 w 1602474"/>
              <a:gd name="connsiteY6" fmla="*/ 665065 h 789981"/>
              <a:gd name="connsiteX7" fmla="*/ 1538613 w 1602474"/>
              <a:gd name="connsiteY7" fmla="*/ 482185 h 789981"/>
              <a:gd name="connsiteX8" fmla="*/ 1594493 w 1602474"/>
              <a:gd name="connsiteY8" fmla="*/ 212945 h 789981"/>
              <a:gd name="connsiteX9" fmla="*/ 1421773 w 1602474"/>
              <a:gd name="connsiteY9" fmla="*/ 50385 h 789981"/>
              <a:gd name="connsiteX10" fmla="*/ 1151784 w 1602474"/>
              <a:gd name="connsiteY10" fmla="*/ 8399 h 789981"/>
              <a:gd name="connsiteX11" fmla="*/ 780929 w 1602474"/>
              <a:gd name="connsiteY11" fmla="*/ 30232 h 789981"/>
              <a:gd name="connsiteX12" fmla="*/ 561845 w 1602474"/>
              <a:gd name="connsiteY12" fmla="*/ 122548 h 789981"/>
              <a:gd name="connsiteX0" fmla="*/ 1196695 w 1602474"/>
              <a:gd name="connsiteY0" fmla="*/ 4172 h 819443"/>
              <a:gd name="connsiteX1" fmla="*/ 538572 w 1602474"/>
              <a:gd name="connsiteY1" fmla="*/ 42369 h 819443"/>
              <a:gd name="connsiteX2" fmla="*/ 111133 w 1602474"/>
              <a:gd name="connsiteY2" fmla="*/ 232247 h 819443"/>
              <a:gd name="connsiteX3" fmla="*/ 4453 w 1602474"/>
              <a:gd name="connsiteY3" fmla="*/ 531967 h 819443"/>
              <a:gd name="connsiteX4" fmla="*/ 217813 w 1602474"/>
              <a:gd name="connsiteY4" fmla="*/ 760567 h 819443"/>
              <a:gd name="connsiteX5" fmla="*/ 735973 w 1602474"/>
              <a:gd name="connsiteY5" fmla="*/ 816447 h 819443"/>
              <a:gd name="connsiteX6" fmla="*/ 1233813 w 1602474"/>
              <a:gd name="connsiteY6" fmla="*/ 694527 h 819443"/>
              <a:gd name="connsiteX7" fmla="*/ 1538613 w 1602474"/>
              <a:gd name="connsiteY7" fmla="*/ 511647 h 819443"/>
              <a:gd name="connsiteX8" fmla="*/ 1594493 w 1602474"/>
              <a:gd name="connsiteY8" fmla="*/ 242407 h 819443"/>
              <a:gd name="connsiteX9" fmla="*/ 1421773 w 1602474"/>
              <a:gd name="connsiteY9" fmla="*/ 79847 h 819443"/>
              <a:gd name="connsiteX10" fmla="*/ 1151784 w 1602474"/>
              <a:gd name="connsiteY10" fmla="*/ 37861 h 819443"/>
              <a:gd name="connsiteX11" fmla="*/ 780929 w 1602474"/>
              <a:gd name="connsiteY11" fmla="*/ 59694 h 819443"/>
              <a:gd name="connsiteX12" fmla="*/ 561845 w 1602474"/>
              <a:gd name="connsiteY12" fmla="*/ 152010 h 81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2474" h="819443">
                <a:moveTo>
                  <a:pt x="1196695" y="4172"/>
                </a:moveTo>
                <a:cubicBezTo>
                  <a:pt x="1063146" y="-6953"/>
                  <a:pt x="726518" y="3635"/>
                  <a:pt x="538572" y="42369"/>
                </a:cubicBezTo>
                <a:cubicBezTo>
                  <a:pt x="387866" y="77082"/>
                  <a:pt x="200153" y="150647"/>
                  <a:pt x="111133" y="232247"/>
                </a:cubicBezTo>
                <a:cubicBezTo>
                  <a:pt x="22113" y="313847"/>
                  <a:pt x="-13327" y="443914"/>
                  <a:pt x="4453" y="531967"/>
                </a:cubicBezTo>
                <a:cubicBezTo>
                  <a:pt x="22233" y="620020"/>
                  <a:pt x="95893" y="713154"/>
                  <a:pt x="217813" y="760567"/>
                </a:cubicBezTo>
                <a:cubicBezTo>
                  <a:pt x="339733" y="807980"/>
                  <a:pt x="566640" y="827454"/>
                  <a:pt x="735973" y="816447"/>
                </a:cubicBezTo>
                <a:cubicBezTo>
                  <a:pt x="905306" y="805440"/>
                  <a:pt x="1100040" y="745327"/>
                  <a:pt x="1233813" y="694527"/>
                </a:cubicBezTo>
                <a:cubicBezTo>
                  <a:pt x="1367586" y="643727"/>
                  <a:pt x="1478500" y="587000"/>
                  <a:pt x="1538613" y="511647"/>
                </a:cubicBezTo>
                <a:cubicBezTo>
                  <a:pt x="1598726" y="436294"/>
                  <a:pt x="1613966" y="314374"/>
                  <a:pt x="1594493" y="242407"/>
                </a:cubicBezTo>
                <a:cubicBezTo>
                  <a:pt x="1575020" y="170440"/>
                  <a:pt x="1495558" y="113938"/>
                  <a:pt x="1421773" y="79847"/>
                </a:cubicBezTo>
                <a:cubicBezTo>
                  <a:pt x="1347988" y="45756"/>
                  <a:pt x="1258591" y="41220"/>
                  <a:pt x="1151784" y="37861"/>
                </a:cubicBezTo>
                <a:cubicBezTo>
                  <a:pt x="1044977" y="34502"/>
                  <a:pt x="896780" y="34916"/>
                  <a:pt x="780929" y="59694"/>
                </a:cubicBezTo>
                <a:cubicBezTo>
                  <a:pt x="679583" y="76801"/>
                  <a:pt x="573571" y="118241"/>
                  <a:pt x="561845" y="15201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B245EB-1040-8B69-DE84-13B3912B589D}"/>
              </a:ext>
            </a:extLst>
          </p:cNvPr>
          <p:cNvSpPr txBox="1">
            <a:spLocks/>
          </p:cNvSpPr>
          <p:nvPr/>
        </p:nvSpPr>
        <p:spPr>
          <a:xfrm>
            <a:off x="4787808" y="3399639"/>
            <a:ext cx="4335872" cy="952755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b="0" i="1">
                <a:solidFill>
                  <a:srgbClr val="364C55"/>
                </a:solidFill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nl-NL"/>
              <a:t>“Data is beschikbaar voor alle betrokkenen in het zorgnetwerk van een burger en voor de burger zelf”</a:t>
            </a:r>
          </a:p>
        </p:txBody>
      </p:sp>
    </p:spTree>
    <p:extLst>
      <p:ext uri="{BB962C8B-B14F-4D97-AF65-F5344CB8AC3E}">
        <p14:creationId xmlns:p14="http://schemas.microsoft.com/office/powerpoint/2010/main" val="398806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5216-8402-2E49-141A-E4819221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Care Planning</a:t>
            </a:r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07762-47E3-CEE0-7965-59602DA5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BCB91-C340-7B17-D74B-D8B7A6C1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7</a:t>
            </a:fld>
            <a:endParaRPr lang="nl-NL"/>
          </a:p>
        </p:txBody>
      </p:sp>
      <p:pic>
        <p:nvPicPr>
          <p:cNvPr id="5" name="Graphic 4" descr="Hospital outline">
            <a:extLst>
              <a:ext uri="{FF2B5EF4-FFF2-40B4-BE49-F238E27FC236}">
                <a16:creationId xmlns:a16="http://schemas.microsoft.com/office/drawing/2014/main" id="{79530587-C610-CDCA-B0D4-C94525CA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4867" y="113506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732CE-F2A0-EFA4-6E0F-38F86FA35438}"/>
              </a:ext>
            </a:extLst>
          </p:cNvPr>
          <p:cNvSpPr txBox="1"/>
          <p:nvPr/>
        </p:nvSpPr>
        <p:spPr>
          <a:xfrm>
            <a:off x="1201812" y="1884625"/>
            <a:ext cx="112291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64C55"/>
                </a:solidFill>
              </a:rPr>
              <a:t>huisarts</a:t>
            </a:r>
            <a:r>
              <a:rPr lang="en-US" sz="1400" dirty="0">
                <a:solidFill>
                  <a:srgbClr val="364C55"/>
                </a:solidFill>
              </a:rPr>
              <a:t> A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A614B4-828C-11E4-DD58-65BF190DB14E}"/>
              </a:ext>
            </a:extLst>
          </p:cNvPr>
          <p:cNvSpPr/>
          <p:nvPr/>
        </p:nvSpPr>
        <p:spPr>
          <a:xfrm>
            <a:off x="2462483" y="1385069"/>
            <a:ext cx="1410166" cy="567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verwijzing</a:t>
            </a:r>
            <a:endParaRPr lang="nl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9AB7638-E023-390C-CD0C-AFD986383E95}"/>
              </a:ext>
            </a:extLst>
          </p:cNvPr>
          <p:cNvSpPr/>
          <p:nvPr/>
        </p:nvSpPr>
        <p:spPr>
          <a:xfrm rot="21066200">
            <a:off x="5169422" y="1251835"/>
            <a:ext cx="1410166" cy="567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verwijzing</a:t>
            </a:r>
            <a:endParaRPr lang="nl-NL"/>
          </a:p>
        </p:txBody>
      </p:sp>
      <p:pic>
        <p:nvPicPr>
          <p:cNvPr id="13" name="Graphic 12" descr="Hospital outline">
            <a:extLst>
              <a:ext uri="{FF2B5EF4-FFF2-40B4-BE49-F238E27FC236}">
                <a16:creationId xmlns:a16="http://schemas.microsoft.com/office/drawing/2014/main" id="{E5236B32-9ECE-C409-7182-149F810CE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439" y="65235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78495C-98A9-8B15-793C-A0C6215DF5FE}"/>
              </a:ext>
            </a:extLst>
          </p:cNvPr>
          <p:cNvSpPr txBox="1"/>
          <p:nvPr/>
        </p:nvSpPr>
        <p:spPr>
          <a:xfrm>
            <a:off x="6686579" y="1412866"/>
            <a:ext cx="112291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64C55"/>
                </a:solidFill>
              </a:rPr>
              <a:t>wijkteam</a:t>
            </a:r>
            <a:r>
              <a:rPr lang="en-US" sz="1400" dirty="0">
                <a:solidFill>
                  <a:srgbClr val="364C55"/>
                </a:solidFill>
              </a:rPr>
              <a:t> C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267B3B-C353-61A6-35D2-665C422513EC}"/>
              </a:ext>
            </a:extLst>
          </p:cNvPr>
          <p:cNvSpPr/>
          <p:nvPr/>
        </p:nvSpPr>
        <p:spPr>
          <a:xfrm rot="547948">
            <a:off x="5175752" y="1992939"/>
            <a:ext cx="1410166" cy="567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verwijzing</a:t>
            </a:r>
            <a:endParaRPr lang="nl-NL"/>
          </a:p>
        </p:txBody>
      </p:sp>
      <p:pic>
        <p:nvPicPr>
          <p:cNvPr id="16" name="Graphic 15" descr="Hospital outline">
            <a:extLst>
              <a:ext uri="{FF2B5EF4-FFF2-40B4-BE49-F238E27FC236}">
                <a16:creationId xmlns:a16="http://schemas.microsoft.com/office/drawing/2014/main" id="{B96D3739-0773-A808-0260-1F5B800AE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439" y="178893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07C06F-7E91-A6A0-DA18-50F3FA125AC4}"/>
              </a:ext>
            </a:extLst>
          </p:cNvPr>
          <p:cNvSpPr txBox="1"/>
          <p:nvPr/>
        </p:nvSpPr>
        <p:spPr>
          <a:xfrm>
            <a:off x="6686579" y="2549445"/>
            <a:ext cx="112291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64C55"/>
                </a:solidFill>
              </a:rPr>
              <a:t>fysio</a:t>
            </a:r>
            <a:r>
              <a:rPr lang="en-US" sz="1400" dirty="0">
                <a:solidFill>
                  <a:srgbClr val="364C55"/>
                </a:solidFill>
              </a:rPr>
              <a:t> D</a:t>
            </a:r>
            <a:endParaRPr lang="nl-NL" sz="1400" dirty="0">
              <a:solidFill>
                <a:srgbClr val="364C55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F656D8-902A-4947-63F3-2C1F6CBB16EC}"/>
              </a:ext>
            </a:extLst>
          </p:cNvPr>
          <p:cNvSpPr/>
          <p:nvPr/>
        </p:nvSpPr>
        <p:spPr>
          <a:xfrm>
            <a:off x="2207026" y="3408558"/>
            <a:ext cx="1485379" cy="11398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r>
              <a:rPr lang="en-US" sz="1600" dirty="0" err="1"/>
              <a:t>Zorgteam</a:t>
            </a:r>
            <a:endParaRPr lang="en-US" sz="1600" dirty="0"/>
          </a:p>
          <a:p>
            <a:r>
              <a:rPr lang="en-US" sz="1200" dirty="0"/>
              <a:t>- </a:t>
            </a:r>
            <a:r>
              <a:rPr lang="en-US" sz="1200" dirty="0" err="1"/>
              <a:t>huisarts</a:t>
            </a:r>
            <a:r>
              <a:rPr lang="en-US" sz="1200" dirty="0"/>
              <a:t> A</a:t>
            </a:r>
          </a:p>
          <a:p>
            <a:r>
              <a:rPr lang="en-US" sz="1200" dirty="0"/>
              <a:t>- </a:t>
            </a:r>
            <a:r>
              <a:rPr lang="en-US" sz="1200" dirty="0" err="1"/>
              <a:t>ziekenhuis</a:t>
            </a:r>
            <a:r>
              <a:rPr lang="en-US" sz="1200" dirty="0"/>
              <a:t> B</a:t>
            </a:r>
          </a:p>
          <a:p>
            <a:r>
              <a:rPr lang="en-US" sz="1200" dirty="0"/>
              <a:t>- </a:t>
            </a:r>
            <a:r>
              <a:rPr lang="en-US" sz="1200" dirty="0" err="1"/>
              <a:t>wijkteam</a:t>
            </a:r>
            <a:r>
              <a:rPr lang="en-US" sz="1200" dirty="0"/>
              <a:t> C</a:t>
            </a:r>
          </a:p>
          <a:p>
            <a:r>
              <a:rPr lang="en-US" sz="1200" dirty="0"/>
              <a:t>- </a:t>
            </a:r>
            <a:r>
              <a:rPr lang="en-US" sz="1200" dirty="0" err="1"/>
              <a:t>fysio</a:t>
            </a:r>
            <a:r>
              <a:rPr lang="en-US" sz="1200" dirty="0"/>
              <a:t>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3CC246-627A-E489-B450-52B80552642A}"/>
              </a:ext>
            </a:extLst>
          </p:cNvPr>
          <p:cNvCxnSpPr>
            <a:cxnSpLocks/>
          </p:cNvCxnSpPr>
          <p:nvPr/>
        </p:nvCxnSpPr>
        <p:spPr>
          <a:xfrm flipH="1">
            <a:off x="3406413" y="1787648"/>
            <a:ext cx="2138525" cy="1090187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269884-21AA-DB2A-665A-2BF69675C041}"/>
              </a:ext>
            </a:extLst>
          </p:cNvPr>
          <p:cNvCxnSpPr>
            <a:cxnSpLocks/>
          </p:cNvCxnSpPr>
          <p:nvPr/>
        </p:nvCxnSpPr>
        <p:spPr>
          <a:xfrm>
            <a:off x="2895600" y="1844040"/>
            <a:ext cx="50644" cy="105918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031826-5580-E108-CF21-BF80736F8E3E}"/>
              </a:ext>
            </a:extLst>
          </p:cNvPr>
          <p:cNvCxnSpPr>
            <a:cxnSpLocks/>
          </p:cNvCxnSpPr>
          <p:nvPr/>
        </p:nvCxnSpPr>
        <p:spPr>
          <a:xfrm flipH="1">
            <a:off x="3576320" y="2400672"/>
            <a:ext cx="1694085" cy="513557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84AD9B-5D4F-0216-58BE-4CBA27028DAA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47433" y="3247930"/>
            <a:ext cx="2283" cy="16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69366AAF-2852-F55C-65DC-C0B4A5DA4018}"/>
              </a:ext>
            </a:extLst>
          </p:cNvPr>
          <p:cNvSpPr txBox="1">
            <a:spLocks/>
          </p:cNvSpPr>
          <p:nvPr/>
        </p:nvSpPr>
        <p:spPr>
          <a:xfrm>
            <a:off x="4031594" y="2777158"/>
            <a:ext cx="3631844" cy="167706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rgbClr val="00A75C"/>
              </a:buClr>
              <a:buFont typeface="Wingdings" panose="05000000000000000000" pitchFamily="2" charset="2"/>
              <a:buChar char="ü"/>
            </a:pPr>
            <a:r>
              <a:rPr lang="en-US" sz="1800" b="0" i="1" dirty="0">
                <a:solidFill>
                  <a:srgbClr val="364C55"/>
                </a:solidFill>
              </a:rPr>
              <a:t>Wie is er </a:t>
            </a:r>
            <a:r>
              <a:rPr lang="en-US" sz="1800" b="0" i="1" dirty="0" err="1">
                <a:solidFill>
                  <a:srgbClr val="364C55"/>
                </a:solidFill>
              </a:rPr>
              <a:t>betrokken</a:t>
            </a:r>
            <a:r>
              <a:rPr lang="en-US" sz="1800" b="0" i="1" dirty="0">
                <a:solidFill>
                  <a:srgbClr val="364C55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rgbClr val="00A75C"/>
              </a:buClr>
              <a:buFont typeface="Wingdings" panose="05000000000000000000" pitchFamily="2" charset="2"/>
              <a:buChar char="ü"/>
            </a:pPr>
            <a:r>
              <a:rPr lang="en-US" sz="1800" b="0" i="1" dirty="0" err="1">
                <a:solidFill>
                  <a:srgbClr val="364C55"/>
                </a:solidFill>
              </a:rPr>
              <a:t>Samenwerken</a:t>
            </a:r>
            <a:r>
              <a:rPr lang="en-US" sz="1800" b="0" i="1" dirty="0">
                <a:solidFill>
                  <a:srgbClr val="364C55"/>
                </a:solidFill>
              </a:rPr>
              <a:t> in </a:t>
            </a:r>
            <a:r>
              <a:rPr lang="en-US" sz="1800" b="0" i="1" dirty="0" err="1">
                <a:solidFill>
                  <a:srgbClr val="364C55"/>
                </a:solidFill>
              </a:rPr>
              <a:t>zorgnetwerk</a:t>
            </a:r>
            <a:endParaRPr lang="en-US" sz="1800" b="0" i="1" dirty="0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A75C"/>
              </a:buClr>
              <a:buFont typeface="Wingdings" panose="05000000000000000000" pitchFamily="2" charset="2"/>
              <a:buChar char="ü"/>
            </a:pPr>
            <a:r>
              <a:rPr lang="en-US" sz="1800" b="0" i="1" dirty="0" err="1">
                <a:solidFill>
                  <a:srgbClr val="364C55"/>
                </a:solidFill>
              </a:rPr>
              <a:t>Uitbreiden</a:t>
            </a:r>
            <a:r>
              <a:rPr lang="en-US" sz="1800" b="0" i="1" dirty="0">
                <a:solidFill>
                  <a:srgbClr val="364C55"/>
                </a:solidFill>
              </a:rPr>
              <a:t> van </a:t>
            </a:r>
            <a:r>
              <a:rPr lang="en-US" sz="1800" b="0" i="1" dirty="0" err="1">
                <a:solidFill>
                  <a:srgbClr val="364C55"/>
                </a:solidFill>
              </a:rPr>
              <a:t>zorgnetwerk</a:t>
            </a:r>
            <a:endParaRPr lang="en-US" sz="1800" b="0" i="1" dirty="0">
              <a:solidFill>
                <a:srgbClr val="364C55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A75C"/>
              </a:buClr>
              <a:buFont typeface="Wingdings" panose="05000000000000000000" pitchFamily="2" charset="2"/>
              <a:buChar char="ü"/>
            </a:pPr>
            <a:r>
              <a:rPr lang="en-US" sz="1800" b="0" i="1" dirty="0" err="1">
                <a:solidFill>
                  <a:srgbClr val="364C55"/>
                </a:solidFill>
              </a:rPr>
              <a:t>Toegang</a:t>
            </a:r>
            <a:r>
              <a:rPr lang="en-US" sz="1800" b="0" i="1" dirty="0">
                <a:solidFill>
                  <a:srgbClr val="364C55"/>
                </a:solidFill>
              </a:rPr>
              <a:t> tot data</a:t>
            </a:r>
          </a:p>
        </p:txBody>
      </p:sp>
      <p:pic>
        <p:nvPicPr>
          <p:cNvPr id="36" name="Graphic 35" descr="Lock with solid fill">
            <a:extLst>
              <a:ext uri="{FF2B5EF4-FFF2-40B4-BE49-F238E27FC236}">
                <a16:creationId xmlns:a16="http://schemas.microsoft.com/office/drawing/2014/main" id="{CEF2B7C1-6C66-FFA2-95C8-B44AD852E5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7344" y="5150878"/>
            <a:ext cx="59069" cy="59069"/>
          </a:xfrm>
          <a:prstGeom prst="rect">
            <a:avLst/>
          </a:prstGeom>
        </p:spPr>
      </p:pic>
      <p:pic>
        <p:nvPicPr>
          <p:cNvPr id="7178" name="Picture 10" descr="Unlock - Free security icons">
            <a:extLst>
              <a:ext uri="{FF2B5EF4-FFF2-40B4-BE49-F238E27FC236}">
                <a16:creationId xmlns:a16="http://schemas.microsoft.com/office/drawing/2014/main" id="{C45C9A23-567E-87AB-E8A1-F947900E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48" y="3502008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Unlock - Free security icons">
            <a:extLst>
              <a:ext uri="{FF2B5EF4-FFF2-40B4-BE49-F238E27FC236}">
                <a16:creationId xmlns:a16="http://schemas.microsoft.com/office/drawing/2014/main" id="{B79FD671-361B-493A-E7BB-E54F1AE6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780" y="1586159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Unlock - Free security icons">
            <a:extLst>
              <a:ext uri="{FF2B5EF4-FFF2-40B4-BE49-F238E27FC236}">
                <a16:creationId xmlns:a16="http://schemas.microsoft.com/office/drawing/2014/main" id="{E874AE0B-59ED-7FA2-65DE-9659757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455" y="1098786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Unlock - Free security icons">
            <a:extLst>
              <a:ext uri="{FF2B5EF4-FFF2-40B4-BE49-F238E27FC236}">
                <a16:creationId xmlns:a16="http://schemas.microsoft.com/office/drawing/2014/main" id="{2208FE7C-B201-CD43-5F7F-8508920F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22" y="2250052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AE46CDC-E6DF-D00D-AE56-D9CBD9432505}"/>
              </a:ext>
            </a:extLst>
          </p:cNvPr>
          <p:cNvSpPr/>
          <p:nvPr/>
        </p:nvSpPr>
        <p:spPr>
          <a:xfrm>
            <a:off x="2426590" y="1004004"/>
            <a:ext cx="4255191" cy="19959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46034F9D-FF6A-E6E8-9629-12E880689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8099" y="113506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059CC6-1471-8ED6-6FEE-01A23F2A6D8A}"/>
              </a:ext>
            </a:extLst>
          </p:cNvPr>
          <p:cNvSpPr txBox="1"/>
          <p:nvPr/>
        </p:nvSpPr>
        <p:spPr>
          <a:xfrm>
            <a:off x="3856239" y="1895571"/>
            <a:ext cx="112291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364C55"/>
                </a:solidFill>
              </a:rPr>
              <a:t>ziekenhuis</a:t>
            </a:r>
            <a:r>
              <a:rPr lang="en-US" sz="1400" dirty="0">
                <a:solidFill>
                  <a:srgbClr val="364C55"/>
                </a:solidFill>
              </a:rPr>
              <a:t> B</a:t>
            </a:r>
            <a:endParaRPr lang="nl-NL" sz="1400" dirty="0">
              <a:solidFill>
                <a:srgbClr val="364C55"/>
              </a:solidFill>
            </a:endParaRPr>
          </a:p>
        </p:txBody>
      </p:sp>
      <p:pic>
        <p:nvPicPr>
          <p:cNvPr id="47" name="Picture 10" descr="Unlock - Free security icons">
            <a:extLst>
              <a:ext uri="{FF2B5EF4-FFF2-40B4-BE49-F238E27FC236}">
                <a16:creationId xmlns:a16="http://schemas.microsoft.com/office/drawing/2014/main" id="{2A17133E-F765-AB14-FAF0-DA98E56E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29" y="1596178"/>
            <a:ext cx="353484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8C33CA-237B-02AD-2BE4-45AC1A26264F}"/>
              </a:ext>
            </a:extLst>
          </p:cNvPr>
          <p:cNvSpPr/>
          <p:nvPr/>
        </p:nvSpPr>
        <p:spPr>
          <a:xfrm>
            <a:off x="2368534" y="2940153"/>
            <a:ext cx="1157798" cy="307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Zorgplan</a:t>
            </a:r>
            <a:endParaRPr lang="nl-NL" sz="160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48593956-C7AC-25FB-2597-F1DF5B413329}"/>
              </a:ext>
            </a:extLst>
          </p:cNvPr>
          <p:cNvSpPr/>
          <p:nvPr/>
        </p:nvSpPr>
        <p:spPr>
          <a:xfrm>
            <a:off x="2439622" y="1402656"/>
            <a:ext cx="1518478" cy="56725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  <p:sp>
        <p:nvSpPr>
          <p:cNvPr id="51" name="Arrow: Left 50">
            <a:extLst>
              <a:ext uri="{FF2B5EF4-FFF2-40B4-BE49-F238E27FC236}">
                <a16:creationId xmlns:a16="http://schemas.microsoft.com/office/drawing/2014/main" id="{53C0E8C4-03D3-A02A-1BE4-2714D5D28BA3}"/>
              </a:ext>
            </a:extLst>
          </p:cNvPr>
          <p:cNvSpPr/>
          <p:nvPr/>
        </p:nvSpPr>
        <p:spPr>
          <a:xfrm rot="1122549">
            <a:off x="5259650" y="1767226"/>
            <a:ext cx="1450998" cy="567253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795CB231-7B98-1643-0F7E-97979A6C682F}"/>
              </a:ext>
            </a:extLst>
          </p:cNvPr>
          <p:cNvSpPr/>
          <p:nvPr/>
        </p:nvSpPr>
        <p:spPr>
          <a:xfrm rot="636365">
            <a:off x="2476872" y="1972433"/>
            <a:ext cx="4104291" cy="567253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  <p:sp>
        <p:nvSpPr>
          <p:cNvPr id="57" name="Arrow: Left 56">
            <a:extLst>
              <a:ext uri="{FF2B5EF4-FFF2-40B4-BE49-F238E27FC236}">
                <a16:creationId xmlns:a16="http://schemas.microsoft.com/office/drawing/2014/main" id="{D2F6DD09-D576-E958-C644-5ED5E47FF627}"/>
              </a:ext>
            </a:extLst>
          </p:cNvPr>
          <p:cNvSpPr/>
          <p:nvPr/>
        </p:nvSpPr>
        <p:spPr>
          <a:xfrm rot="5400000">
            <a:off x="6684698" y="1615930"/>
            <a:ext cx="470120" cy="567253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nl-NL" sz="160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DA770A0C-B3F3-2C26-84F1-A8CC378A3CD8}"/>
              </a:ext>
            </a:extLst>
          </p:cNvPr>
          <p:cNvSpPr/>
          <p:nvPr/>
        </p:nvSpPr>
        <p:spPr>
          <a:xfrm rot="21436657">
            <a:off x="2436851" y="951127"/>
            <a:ext cx="4315403" cy="56725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319802FB-D44C-C1B5-ADC5-45AB6EB25364}"/>
              </a:ext>
            </a:extLst>
          </p:cNvPr>
          <p:cNvSpPr/>
          <p:nvPr/>
        </p:nvSpPr>
        <p:spPr>
          <a:xfrm rot="197634">
            <a:off x="2436851" y="1852509"/>
            <a:ext cx="4315403" cy="56725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err="1"/>
              <a:t>Toegang</a:t>
            </a:r>
            <a:r>
              <a:rPr lang="en-US" sz="1600"/>
              <a:t> data</a:t>
            </a:r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32391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3" grpId="0" animBg="1"/>
      <p:bldP spid="18" grpId="0" animBg="1"/>
      <p:bldP spid="50" grpId="0" animBg="1"/>
      <p:bldP spid="51" grpId="0" animBg="1"/>
      <p:bldP spid="51" grpId="1" animBg="1"/>
      <p:bldP spid="56" grpId="0" animBg="1"/>
      <p:bldP spid="56" grpId="1" animBg="1"/>
      <p:bldP spid="57" grpId="0" animBg="1"/>
      <p:bldP spid="57" grpId="1" animBg="1"/>
      <p:bldP spid="59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D1DE-4E6A-6F15-EA98-148A57AB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Gebaseerd</a:t>
            </a:r>
            <a:r>
              <a:rPr lang="en-US"/>
              <a:t> op 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1A846-C4C4-AF39-2C59-110A9AA23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67" y="2487344"/>
            <a:ext cx="3964854" cy="20367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/>
              <a:t>FHIR R4:</a:t>
            </a:r>
          </a:p>
          <a:p>
            <a:pPr marL="179070" indent="-179070"/>
            <a:r>
              <a:rPr lang="en-US" dirty="0"/>
              <a:t>Resource </a:t>
            </a:r>
            <a:r>
              <a:rPr lang="en-US" dirty="0" err="1"/>
              <a:t>typen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(Patient, </a:t>
            </a:r>
            <a:r>
              <a:rPr lang="en-US" dirty="0" err="1"/>
              <a:t>CarePlan</a:t>
            </a:r>
            <a:r>
              <a:rPr lang="en-US" dirty="0"/>
              <a:t>, </a:t>
            </a:r>
            <a:r>
              <a:rPr lang="en-US" dirty="0" err="1"/>
              <a:t>CareTeam</a:t>
            </a:r>
            <a:r>
              <a:rPr lang="en-US" dirty="0"/>
              <a:t>, Task, etc.)</a:t>
            </a:r>
            <a:endParaRPr lang="en-US" dirty="0">
              <a:cs typeface="Arial"/>
            </a:endParaRPr>
          </a:p>
          <a:p>
            <a:pPr marL="179070" indent="-179070"/>
            <a:r>
              <a:rPr lang="en-US" dirty="0"/>
              <a:t>Workflow </a:t>
            </a:r>
            <a:r>
              <a:rPr lang="en-US" dirty="0" err="1"/>
              <a:t>patronen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FHIR R5: subscription backport R4</a:t>
            </a:r>
          </a:p>
          <a:p>
            <a:pPr marL="0" indent="0">
              <a:buNone/>
            </a:pPr>
            <a:r>
              <a:rPr lang="en-US" dirty="0"/>
              <a:t>FHIR R6: Out-of-Band managed subscriptions</a:t>
            </a:r>
          </a:p>
          <a:p>
            <a:pPr marL="179070" indent="-179070"/>
            <a:endParaRPr lang="nl-NL" b="1" i="1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16D8D-8FC4-AA71-6070-7CB5E27B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2F5CD-5298-17ED-7315-38BFD70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8</a:t>
            </a:fld>
            <a:endParaRPr lang="nl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0930D1-427D-6785-DC8B-35CAD82FDD5F}"/>
              </a:ext>
            </a:extLst>
          </p:cNvPr>
          <p:cNvSpPr txBox="1">
            <a:spLocks/>
          </p:cNvSpPr>
          <p:nvPr/>
        </p:nvSpPr>
        <p:spPr>
          <a:xfrm>
            <a:off x="4851488" y="2481922"/>
            <a:ext cx="3820074" cy="1836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938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1pPr>
            <a:lvl2pPr marL="357188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2pPr>
            <a:lvl3pPr marL="536575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3pPr>
            <a:lvl4pPr marL="714375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4pPr>
            <a:lvl5pPr marL="893763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400" kern="1200">
                <a:solidFill>
                  <a:srgbClr val="364C5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Dynamic Care Planning (DCP, DCTM)</a:t>
            </a:r>
          </a:p>
          <a:p>
            <a:endParaRPr lang="en-US" dirty="0"/>
          </a:p>
          <a:p>
            <a:r>
              <a:rPr lang="en-US" dirty="0"/>
              <a:t>mobile Care Service Discovery (</a:t>
            </a:r>
            <a:r>
              <a:rPr lang="en-US" dirty="0" err="1"/>
              <a:t>mCSD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Basic Audit Log Patterns (BALP): in consideration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0ED40-F364-532F-397E-239F56EDD236}"/>
              </a:ext>
            </a:extLst>
          </p:cNvPr>
          <p:cNvSpPr txBox="1"/>
          <p:nvPr/>
        </p:nvSpPr>
        <p:spPr>
          <a:xfrm>
            <a:off x="3961536" y="1295464"/>
            <a:ext cx="48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  <a:endParaRPr lang="nl-NL" sz="4000" dirty="0"/>
          </a:p>
        </p:txBody>
      </p:sp>
      <p:pic>
        <p:nvPicPr>
          <p:cNvPr id="32770" name="Picture 2" descr="HL7 International">
            <a:extLst>
              <a:ext uri="{FF2B5EF4-FFF2-40B4-BE49-F238E27FC236}">
                <a16:creationId xmlns:a16="http://schemas.microsoft.com/office/drawing/2014/main" id="{F788FB31-F531-219C-02B1-96953A1F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03" y="1128974"/>
            <a:ext cx="1915707" cy="104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Integrating the Healthcare Enterprise (IHE) - IHE International">
            <a:extLst>
              <a:ext uri="{FF2B5EF4-FFF2-40B4-BE49-F238E27FC236}">
                <a16:creationId xmlns:a16="http://schemas.microsoft.com/office/drawing/2014/main" id="{0CAAE3E7-241E-0C19-972A-2C708AD8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12" y="1050831"/>
            <a:ext cx="32480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822BD40-7D0A-98C1-596B-519F10E6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00" y="392816"/>
            <a:ext cx="8194195" cy="857250"/>
          </a:xfrm>
        </p:spPr>
        <p:txBody>
          <a:bodyPr/>
          <a:lstStyle/>
          <a:p>
            <a:r>
              <a:rPr lang="nl-NL"/>
              <a:t>Timeline Shared Care Planning</a:t>
            </a:r>
          </a:p>
        </p:txBody>
      </p:sp>
      <p:graphicFrame>
        <p:nvGraphicFramePr>
          <p:cNvPr id="10" name="Tijdelijke aanduiding voor inhoud 9">
            <a:extLst>
              <a:ext uri="{FF2B5EF4-FFF2-40B4-BE49-F238E27FC236}">
                <a16:creationId xmlns:a16="http://schemas.microsoft.com/office/drawing/2014/main" id="{91E33A51-BF02-6320-2DE5-5727E0216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982623"/>
              </p:ext>
            </p:extLst>
          </p:nvPr>
        </p:nvGraphicFramePr>
        <p:xfrm>
          <a:off x="92598" y="1250066"/>
          <a:ext cx="8988202" cy="336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A5DECA0-EB70-0A19-C647-50E1D2079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543E750-2858-32DB-F458-7157D120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C81C-C575-4D07-AF21-37280659F2C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89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48">
      <a:dk1>
        <a:sysClr val="windowText" lastClr="000000"/>
      </a:dk1>
      <a:lt1>
        <a:sysClr val="window" lastClr="FFFFFF"/>
      </a:lt1>
      <a:dk2>
        <a:srgbClr val="164194"/>
      </a:dk2>
      <a:lt2>
        <a:srgbClr val="D8D8D8"/>
      </a:lt2>
      <a:accent1>
        <a:srgbClr val="009FE3"/>
      </a:accent1>
      <a:accent2>
        <a:srgbClr val="C8D300"/>
      </a:accent2>
      <a:accent3>
        <a:srgbClr val="951B81"/>
      </a:accent3>
      <a:accent4>
        <a:srgbClr val="F39200"/>
      </a:accent4>
      <a:accent5>
        <a:srgbClr val="E50000"/>
      </a:accent5>
      <a:accent6>
        <a:srgbClr val="1BB26B"/>
      </a:accent6>
      <a:hlink>
        <a:srgbClr val="009FE3"/>
      </a:hlink>
      <a:folHlink>
        <a:srgbClr val="009FE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rgbClr val="364C55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5347E47568A54D9079E041DB551CE5" ma:contentTypeVersion="10" ma:contentTypeDescription="Een nieuw document maken." ma:contentTypeScope="" ma:versionID="57a6f2afcff5cd84aff4198c331b8104">
  <xsd:schema xmlns:xsd="http://www.w3.org/2001/XMLSchema" xmlns:xs="http://www.w3.org/2001/XMLSchema" xmlns:p="http://schemas.microsoft.com/office/2006/metadata/properties" xmlns:ns2="bb831532-a1a5-4ffe-85a3-2e8a066b342d" xmlns:ns3="d2e045ca-b9db-464a-a7ed-0e8c60b941e0" targetNamespace="http://schemas.microsoft.com/office/2006/metadata/properties" ma:root="true" ma:fieldsID="7f10998057ddd434e8815663140fe9c2" ns2:_="" ns3:_="">
    <xsd:import namespace="bb831532-a1a5-4ffe-85a3-2e8a066b342d"/>
    <xsd:import namespace="d2e045ca-b9db-464a-a7ed-0e8c60b941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831532-a1a5-4ffe-85a3-2e8a066b34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e045ca-b9db-464a-a7ed-0e8c60b941e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9C2F4B-6164-4327-B92D-2BE08D3FE9F2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d2e045ca-b9db-464a-a7ed-0e8c60b941e0"/>
    <ds:schemaRef ds:uri="http://schemas.microsoft.com/office/2006/metadata/properties"/>
    <ds:schemaRef ds:uri="bb831532-a1a5-4ffe-85a3-2e8a066b342d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7C45159-62BE-4C67-A987-35A0091737DF}">
  <ds:schemaRefs>
    <ds:schemaRef ds:uri="bb831532-a1a5-4ffe-85a3-2e8a066b342d"/>
    <ds:schemaRef ds:uri="d2e045ca-b9db-464a-a7ed-0e8c60b941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22C442-5A12-45F2-B203-185E64A72E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1745</Words>
  <Application>Microsoft Office PowerPoint</Application>
  <PresentationFormat>On-screen Show (16:9)</PresentationFormat>
  <Paragraphs>279</Paragraphs>
  <Slides>40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Wingdings</vt:lpstr>
      <vt:lpstr>Office Theme</vt:lpstr>
      <vt:lpstr>Shared Care Planning</vt:lpstr>
      <vt:lpstr>Aanleiding </vt:lpstr>
      <vt:lpstr>Doel </vt:lpstr>
      <vt:lpstr>Aanleiding: usecases in hybride/netwerk zorg</vt:lpstr>
      <vt:lpstr>Doel </vt:lpstr>
      <vt:lpstr>In lijn met de ‘Nationale Visie en Strategie’</vt:lpstr>
      <vt:lpstr>Shared Care Planning</vt:lpstr>
      <vt:lpstr>Gebaseerd op </vt:lpstr>
      <vt:lpstr>Timeline Shared Care Planning</vt:lpstr>
      <vt:lpstr>Workflow basics</vt:lpstr>
      <vt:lpstr>Decentrale architectuur</vt:lpstr>
      <vt:lpstr>PowerPoint Presentation</vt:lpstr>
      <vt:lpstr>PowerPoint Presentation</vt:lpstr>
      <vt:lpstr>PowerPoint Presentation</vt:lpstr>
      <vt:lpstr>PowerPoint Presentation</vt:lpstr>
      <vt:lpstr>Task: State machine </vt:lpstr>
      <vt:lpstr>Notifications (and Subscriptions)</vt:lpstr>
      <vt:lpstr>Care Service Addressing/Directory/Discovery</vt:lpstr>
      <vt:lpstr>Creating a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</vt:lpstr>
      <vt:lpstr>Authorization</vt:lpstr>
      <vt:lpstr>Patient involvement</vt:lpstr>
      <vt:lpstr>Implementing Shared Care Planning</vt:lpstr>
      <vt:lpstr>Orca</vt:lpstr>
      <vt:lpstr>Orca Ontwikkeling</vt:lpstr>
      <vt:lpstr>Orca </vt:lpstr>
      <vt:lpstr>ORCA Demo</vt:lpstr>
      <vt:lpstr>Next steps 1/2: dit kwartaal</vt:lpstr>
      <vt:lpstr>Next steps 2/2: afstemmen met…</vt:lpstr>
      <vt:lpstr>Shared Care Planning Adoptie</vt:lpstr>
      <vt:lpstr>Shared Care Planning connectathon HL7 WGM april 2025</vt:lpstr>
      <vt:lpstr>Conclusie</vt:lpstr>
      <vt:lpstr>Verder lezen?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NL</dc:title>
  <dc:creator>Santeon</dc:creator>
  <cp:lastModifiedBy>Bram Wesselo</cp:lastModifiedBy>
  <cp:revision>3</cp:revision>
  <dcterms:created xsi:type="dcterms:W3CDTF">2019-06-13T12:40:17Z</dcterms:created>
  <dcterms:modified xsi:type="dcterms:W3CDTF">2025-01-29T16:48:20Z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0x010100E85347E47568A54D9079E041DB551CE5</vt:lpwstr>
  </property>
  <property fmtid="{D5CDD505-2E9C-101B-9397-08002B2CF9AE}" pid="3" name="MediaServiceImageTags">
    <vt:lpwstr/>
  </property>
</Properties>
</file>